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31"/>
  </p:notesMasterIdLst>
  <p:handoutMasterIdLst>
    <p:handoutMasterId r:id="rId32"/>
  </p:handoutMasterIdLst>
  <p:sldIdLst>
    <p:sldId id="282" r:id="rId4"/>
    <p:sldId id="256" r:id="rId5"/>
    <p:sldId id="286" r:id="rId6"/>
    <p:sldId id="258" r:id="rId7"/>
    <p:sldId id="257" r:id="rId8"/>
    <p:sldId id="287" r:id="rId9"/>
    <p:sldId id="267" r:id="rId10"/>
    <p:sldId id="268" r:id="rId11"/>
    <p:sldId id="269" r:id="rId12"/>
    <p:sldId id="270" r:id="rId13"/>
    <p:sldId id="288" r:id="rId14"/>
    <p:sldId id="272" r:id="rId15"/>
    <p:sldId id="271" r:id="rId16"/>
    <p:sldId id="274" r:id="rId17"/>
    <p:sldId id="273" r:id="rId18"/>
    <p:sldId id="289" r:id="rId19"/>
    <p:sldId id="285" r:id="rId20"/>
    <p:sldId id="275" r:id="rId21"/>
    <p:sldId id="290" r:id="rId22"/>
    <p:sldId id="278" r:id="rId23"/>
    <p:sldId id="276" r:id="rId24"/>
    <p:sldId id="291" r:id="rId25"/>
    <p:sldId id="279" r:id="rId26"/>
    <p:sldId id="277" r:id="rId27"/>
    <p:sldId id="280" r:id="rId28"/>
    <p:sldId id="281" r:id="rId29"/>
    <p:sldId id="283" r:id="rId30"/>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81323" autoAdjust="0"/>
  </p:normalViewPr>
  <p:slideViewPr>
    <p:cSldViewPr snapToGrid="0">
      <p:cViewPr varScale="1">
        <p:scale>
          <a:sx n="70" d="100"/>
          <a:sy n="70" d="100"/>
        </p:scale>
        <p:origin x="208" y="176"/>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17/07/19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17/07/19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a:t>
            </a:fld>
            <a:endParaRPr lang="id-ID"/>
          </a:p>
        </p:txBody>
      </p:sp>
    </p:spTree>
    <p:extLst>
      <p:ext uri="{BB962C8B-B14F-4D97-AF65-F5344CB8AC3E}">
        <p14:creationId xmlns:p14="http://schemas.microsoft.com/office/powerpoint/2010/main" val="3083445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20</a:t>
            </a:fld>
            <a:endParaRPr lang="id-ID"/>
          </a:p>
        </p:txBody>
      </p:sp>
    </p:spTree>
    <p:extLst>
      <p:ext uri="{BB962C8B-B14F-4D97-AF65-F5344CB8AC3E}">
        <p14:creationId xmlns:p14="http://schemas.microsoft.com/office/powerpoint/2010/main" val="263541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Analisis keranjang belanja adalah teknik pemodelan yang didasarkan pada teori bahwa jika kita  membeli grup item tertentu, kita lebih cenderung membeli grup item lain.</a:t>
            </a:r>
          </a:p>
        </p:txBody>
      </p:sp>
      <p:sp>
        <p:nvSpPr>
          <p:cNvPr id="4" name="Slide Number Placeholder 3"/>
          <p:cNvSpPr>
            <a:spLocks noGrp="1"/>
          </p:cNvSpPr>
          <p:nvPr>
            <p:ph type="sldNum" sz="quarter" idx="10"/>
          </p:nvPr>
        </p:nvSpPr>
        <p:spPr/>
        <p:txBody>
          <a:bodyPr/>
          <a:lstStyle/>
          <a:p>
            <a:fld id="{CF48818C-C5E6-444A-A9F7-917A97CA3904}" type="slidenum">
              <a:rPr lang="id-ID" smtClean="0"/>
              <a:t>21</a:t>
            </a:fld>
            <a:endParaRPr lang="id-ID"/>
          </a:p>
        </p:txBody>
      </p:sp>
    </p:spTree>
    <p:extLst>
      <p:ext uri="{BB962C8B-B14F-4D97-AF65-F5344CB8AC3E}">
        <p14:creationId xmlns:p14="http://schemas.microsoft.com/office/powerpoint/2010/main" val="154354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id-ID" dirty="0"/>
              <a:t>Reduksi Dimensi dan / atau pemilihan fitur memainkan peran besar dalam hal ini dengan mengurangi redundan fitur untuk membuat klasifikasi lebih mudah.</a:t>
            </a:r>
          </a:p>
          <a:p>
            <a:pPr marL="228600" indent="-228600">
              <a:buAutoNum type="arabicPeriod"/>
            </a:pPr>
            <a:r>
              <a:rPr lang="id-ID" dirty="0"/>
              <a:t>Analisis keranjang belanja adalah teknik pemodelan yang didasarkan pada teori bahwa jika Anda membeli tertentu grup item, Anda lebih cenderung membeli grup item lain.</a:t>
            </a:r>
          </a:p>
          <a:p>
            <a:pPr marL="228600" indent="-228600">
              <a:buAutoNum type="arabicPeriod"/>
            </a:pPr>
            <a:r>
              <a:rPr lang="id-ID" dirty="0"/>
              <a:t>Estimasi kepadatan adalah konsep yang sangat sederhana yang sebagian besar digunakan untuk mengeksplorasi data temukan beberapa struktur di dalamnya.</a:t>
            </a:r>
          </a:p>
          <a:p>
            <a:pPr marL="228600" indent="-228600">
              <a:buAutoNum type="arabicPeriod"/>
            </a:pPr>
            <a:r>
              <a:rPr lang="id-ID" dirty="0"/>
              <a:t>Clustering dianggap sebagai salah satu pembelajaran mesin tanpa pengawasan yang paling populer teknik yang digunakan untuk mengelompokkan titik data atau objek yang serupa.</a:t>
            </a:r>
          </a:p>
        </p:txBody>
      </p:sp>
      <p:sp>
        <p:nvSpPr>
          <p:cNvPr id="4" name="Slide Number Placeholder 3"/>
          <p:cNvSpPr>
            <a:spLocks noGrp="1"/>
          </p:cNvSpPr>
          <p:nvPr>
            <p:ph type="sldNum" sz="quarter" idx="10"/>
          </p:nvPr>
        </p:nvSpPr>
        <p:spPr/>
        <p:txBody>
          <a:bodyPr/>
          <a:lstStyle/>
          <a:p>
            <a:fld id="{CF48818C-C5E6-444A-A9F7-917A97CA3904}" type="slidenum">
              <a:rPr lang="id-ID" smtClean="0"/>
              <a:t>23</a:t>
            </a:fld>
            <a:endParaRPr lang="id-ID"/>
          </a:p>
        </p:txBody>
      </p:sp>
    </p:spTree>
    <p:extLst>
      <p:ext uri="{BB962C8B-B14F-4D97-AF65-F5344CB8AC3E}">
        <p14:creationId xmlns:p14="http://schemas.microsoft.com/office/powerpoint/2010/main" val="16987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Analisis Cluster memiliki banyak aplikasi dalam domain yang berbeda, apakah itu bank</a:t>
            </a:r>
            <a:br>
              <a:rPr lang="id-ID" dirty="0"/>
            </a:br>
            <a:r>
              <a:rPr lang="id-ID" dirty="0"/>
              <a:t>keinginan untuk membagi pelanggannya berdasarkan karakteristik tertentu, atau membantu individu untuk mengatur dan mengelompokkan jenis musik favoritnya!</a:t>
            </a:r>
            <a:br>
              <a:rPr lang="id-ID" dirty="0"/>
            </a:b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163176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a:t>Secara umum, Clustering digunakan terutama untuk: Menemukan struktur, Peringkasan,</a:t>
            </a:r>
            <a:br>
              <a:rPr lang="id-ID" dirty="0"/>
            </a:br>
            <a:r>
              <a:rPr lang="id-ID" dirty="0"/>
              <a:t>dan deteksi Anomali.</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25</a:t>
            </a:fld>
            <a:endParaRPr lang="id-ID"/>
          </a:p>
        </p:txBody>
      </p:sp>
    </p:spTree>
    <p:extLst>
      <p:ext uri="{BB962C8B-B14F-4D97-AF65-F5344CB8AC3E}">
        <p14:creationId xmlns:p14="http://schemas.microsoft.com/office/powerpoint/2010/main" val="395430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Jadi, untuk merangkum, perbedaan terbesar antara Pembelajaran yang Supervisi dan Tidak Supervisi adalah itu pembelajaran yang diawasi dengan data berlabel sementara Pembelajaran yang Tanpa pengawasan berurusan dengan data  yang tidak berlabel.</a:t>
            </a:r>
            <a:br>
              <a:rPr lang="id-ID" dirty="0"/>
            </a:br>
            <a:r>
              <a:rPr lang="id-ID" dirty="0"/>
              <a:t>Dalam pembelajaran yang diawasi, kami memiliki algoritma pembelajaran mesin untuk Klasifikasi dan Regresi.</a:t>
            </a:r>
            <a:br>
              <a:rPr lang="id-ID" dirty="0"/>
            </a:br>
            <a:r>
              <a:rPr lang="id-ID" dirty="0"/>
              <a:t>Dalam pembelajaran tanpa pengawasan, kami memiliki metode seperti pengelompokan.</a:t>
            </a:r>
            <a:br>
              <a:rPr lang="id-ID" dirty="0"/>
            </a:br>
            <a:r>
              <a:rPr lang="id-ID" dirty="0"/>
              <a:t>Dibandingkan dengan pembelajaran terawasi, pembelajaran tanpa pengawasan memiliki lebih sedikit metode</a:t>
            </a:r>
            <a:r>
              <a:rPr lang="id-ID" baseline="0" dirty="0"/>
              <a:t> </a:t>
            </a:r>
            <a:r>
              <a:rPr lang="id-ID" dirty="0"/>
              <a:t> evaluasi yang  lebih sedikit,</a:t>
            </a:r>
            <a:r>
              <a:rPr lang="id-ID" baseline="0" dirty="0"/>
              <a:t> </a:t>
            </a:r>
            <a:r>
              <a:rPr lang="id-ID" dirty="0"/>
              <a:t>metode yang dapat digunakan untuk memastikan bahwa hasil dari model.  Dengan demikian, pembelajaran tanpa pengawasan menciptakan lingkungan yang kurang terkontrol, seperti halnya mesin menciptakan hasil untuk kita.</a:t>
            </a:r>
          </a:p>
        </p:txBody>
      </p:sp>
      <p:sp>
        <p:nvSpPr>
          <p:cNvPr id="4" name="Slide Number Placeholder 3"/>
          <p:cNvSpPr>
            <a:spLocks noGrp="1"/>
          </p:cNvSpPr>
          <p:nvPr>
            <p:ph type="sldNum" sz="quarter" idx="10"/>
          </p:nvPr>
        </p:nvSpPr>
        <p:spPr/>
        <p:txBody>
          <a:bodyPr/>
          <a:lstStyle/>
          <a:p>
            <a:fld id="{CF48818C-C5E6-444A-A9F7-917A97CA3904}" type="slidenum">
              <a:rPr lang="id-ID" smtClean="0"/>
              <a:t>26</a:t>
            </a:fld>
            <a:endParaRPr lang="id-ID"/>
          </a:p>
        </p:txBody>
      </p:sp>
    </p:spTree>
    <p:extLst>
      <p:ext uri="{BB962C8B-B14F-4D97-AF65-F5344CB8AC3E}">
        <p14:creationId xmlns:p14="http://schemas.microsoft.com/office/powerpoint/2010/main" val="31811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4</a:t>
            </a:fld>
            <a:endParaRPr lang="id-ID"/>
          </a:p>
        </p:txBody>
      </p:sp>
    </p:spTree>
    <p:extLst>
      <p:ext uri="{BB962C8B-B14F-4D97-AF65-F5344CB8AC3E}">
        <p14:creationId xmlns:p14="http://schemas.microsoft.com/office/powerpoint/2010/main" val="293006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a:t>Cara mudah untuk mulai memahami konsep pembelajaran terawasi (supervised) adalah dengan</a:t>
            </a:r>
            <a:r>
              <a:rPr lang="id-ID" baseline="0" dirty="0"/>
              <a:t> memahami arti menga</a:t>
            </a:r>
            <a:r>
              <a:rPr lang="id-ID" dirty="0"/>
              <a:t>wasi berarti mengamati dan mengarahkan pelaksanaan tugas, proyek, atau kegiatan. kami akan mengawasi model pembelajaran mesin yang mungkin dapat menghasilkan daerah klasifikasi seperti yang kita lihat di sini.</a:t>
            </a:r>
            <a:br>
              <a:rPr lang="id-ID" dirty="0"/>
            </a:br>
            <a:r>
              <a:rPr lang="id-ID" dirty="0"/>
              <a:t>Jadi, bagaimana kita mengawasi model pembelajaran mesin? Kami melakukan ini dengan "mengajar" model. Yaitu, kami memuat model dengan pengetahuan sehingga kami dapat memprediksikannya di masa mendatang. Tapi ... ini mengarah ke pertanyaan berikutnya, yaitu, "Bagaimana tepatnya kita mengajar model?“ Kami mengajarkan model dengan melatihnya dengan beberapa data dari dataset berlabel.</a:t>
            </a:r>
            <a:br>
              <a:rPr lang="id-ID" dirty="0"/>
            </a:b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5</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Contoh ini diambil dari dataset kanker. Seperti yang dapat di lihat, terdapat beberapa data historis untuk pasien, yang sudah diketahui kelasnya dari setiap baris. Beberapa komponen tabel  yang disebut ketebalan Rumpun, Keseragaman ukuran sel, Keseragaman bentuk sel, adhesi marginal, dan sebagainya, disebut Atribut. Kolom disebut Fitur, yang mencakup data.</a:t>
            </a:r>
          </a:p>
        </p:txBody>
      </p:sp>
      <p:sp>
        <p:nvSpPr>
          <p:cNvPr id="4" name="Slide Number Placeholder 3"/>
          <p:cNvSpPr>
            <a:spLocks noGrp="1"/>
          </p:cNvSpPr>
          <p:nvPr>
            <p:ph type="sldNum" sz="quarter" idx="10"/>
          </p:nvPr>
        </p:nvSpPr>
        <p:spPr/>
        <p:txBody>
          <a:bodyPr/>
          <a:lstStyle/>
          <a:p>
            <a:fld id="{CF48818C-C5E6-444A-A9F7-917A97CA3904}" type="slidenum">
              <a:rPr lang="id-ID" smtClean="0"/>
              <a:t>8</a:t>
            </a:fld>
            <a:endParaRPr lang="id-ID"/>
          </a:p>
        </p:txBody>
      </p:sp>
    </p:spTree>
    <p:extLst>
      <p:ext uri="{BB962C8B-B14F-4D97-AF65-F5344CB8AC3E}">
        <p14:creationId xmlns:p14="http://schemas.microsoft.com/office/powerpoint/2010/main" val="1404583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Jika Anda memplot data ini, tampak  satu titik data pada kolom, ia akan memiliki semuanya</a:t>
            </a:r>
            <a:br>
              <a:rPr lang="id-ID" dirty="0"/>
            </a:br>
            <a:r>
              <a:rPr lang="id-ID" dirty="0"/>
              <a:t>atribut-atribut ini.</a:t>
            </a:r>
          </a:p>
        </p:txBody>
      </p:sp>
      <p:sp>
        <p:nvSpPr>
          <p:cNvPr id="4" name="Slide Number Placeholder 3"/>
          <p:cNvSpPr>
            <a:spLocks noGrp="1"/>
          </p:cNvSpPr>
          <p:nvPr>
            <p:ph type="sldNum" sz="quarter" idx="10"/>
          </p:nvPr>
        </p:nvSpPr>
        <p:spPr/>
        <p:txBody>
          <a:bodyPr/>
          <a:lstStyle/>
          <a:p>
            <a:fld id="{CF48818C-C5E6-444A-A9F7-917A97CA3904}" type="slidenum">
              <a:rPr lang="id-ID" smtClean="0"/>
              <a:t>9</a:t>
            </a:fld>
            <a:endParaRPr lang="id-ID"/>
          </a:p>
        </p:txBody>
      </p:sp>
    </p:spTree>
    <p:extLst>
      <p:ext uri="{BB962C8B-B14F-4D97-AF65-F5344CB8AC3E}">
        <p14:creationId xmlns:p14="http://schemas.microsoft.com/office/powerpoint/2010/main" val="411583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Pada data tersebut terlihat nilai data memiliki dua jenis,</a:t>
            </a:r>
            <a:r>
              <a:rPr lang="id-ID" baseline="0" dirty="0"/>
              <a:t> </a:t>
            </a:r>
            <a:r>
              <a:rPr lang="id-ID" dirty="0"/>
              <a:t>Yang pertama adalah angka.</a:t>
            </a:r>
            <a:br>
              <a:rPr lang="id-ID" dirty="0"/>
            </a:br>
            <a:r>
              <a:rPr lang="id-ID" dirty="0"/>
              <a:t>Saat berhadapan dengan machine learning, data yang paling umum digunakan adalah angka. Yang kedua adalah huruf yaitu</a:t>
            </a:r>
            <a:r>
              <a:rPr lang="id-ID" baseline="0" dirty="0"/>
              <a:t> </a:t>
            </a:r>
            <a:r>
              <a:rPr lang="id-ID" dirty="0"/>
              <a:t>non-numerik, karena berisi karakter bukan angka.</a:t>
            </a:r>
          </a:p>
        </p:txBody>
      </p:sp>
      <p:sp>
        <p:nvSpPr>
          <p:cNvPr id="4" name="Slide Number Placeholder 3"/>
          <p:cNvSpPr>
            <a:spLocks noGrp="1"/>
          </p:cNvSpPr>
          <p:nvPr>
            <p:ph type="sldNum" sz="quarter" idx="10"/>
          </p:nvPr>
        </p:nvSpPr>
        <p:spPr/>
        <p:txBody>
          <a:bodyPr/>
          <a:lstStyle/>
          <a:p>
            <a:fld id="{CF48818C-C5E6-444A-A9F7-917A97CA3904}" type="slidenum">
              <a:rPr lang="id-ID" smtClean="0"/>
              <a:t>10</a:t>
            </a:fld>
            <a:endParaRPr lang="id-ID"/>
          </a:p>
        </p:txBody>
      </p:sp>
    </p:spTree>
    <p:extLst>
      <p:ext uri="{BB962C8B-B14F-4D97-AF65-F5344CB8AC3E}">
        <p14:creationId xmlns:p14="http://schemas.microsoft.com/office/powerpoint/2010/main" val="122424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Seperti data set tersebut untuk memprediksi</a:t>
            </a:r>
            <a:r>
              <a:rPr lang="id-ID" baseline="0" dirty="0"/>
              <a:t> sel jinak atau ganas, dari data yang sudah diberi label.</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14</a:t>
            </a:fld>
            <a:endParaRPr lang="id-ID"/>
          </a:p>
        </p:txBody>
      </p:sp>
    </p:spTree>
    <p:extLst>
      <p:ext uri="{BB962C8B-B14F-4D97-AF65-F5344CB8AC3E}">
        <p14:creationId xmlns:p14="http://schemas.microsoft.com/office/powerpoint/2010/main" val="279401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Data berikut adalah  terkait dengan emisi Co2 dari berbagai mobil. Hal</a:t>
            </a:r>
            <a:r>
              <a:rPr lang="id-ID" baseline="0" dirty="0"/>
              <a:t> ini</a:t>
            </a:r>
            <a:r>
              <a:rPr lang="id-ID" dirty="0"/>
              <a:t> mencakup ukuran Mesin, Silinder, Konsumsi Bahan Bakar, dan emisi Co2 dari berbagai model mobil. Dengan dataset ini, kita dapat menggunakan regresi untuk memprediksi emisi Co2 mobil baru</a:t>
            </a:r>
            <a:br>
              <a:rPr lang="id-ID" dirty="0"/>
            </a:br>
            <a:r>
              <a:rPr lang="id-ID" dirty="0"/>
              <a:t>menggunakan term yang berbeda, seperti ukuran Mesin atau jumlah Silinder.</a:t>
            </a:r>
          </a:p>
        </p:txBody>
      </p:sp>
      <p:sp>
        <p:nvSpPr>
          <p:cNvPr id="4" name="Slide Number Placeholder 3"/>
          <p:cNvSpPr>
            <a:spLocks noGrp="1"/>
          </p:cNvSpPr>
          <p:nvPr>
            <p:ph type="sldNum" sz="quarter" idx="10"/>
          </p:nvPr>
        </p:nvSpPr>
        <p:spPr/>
        <p:txBody>
          <a:bodyPr/>
          <a:lstStyle/>
          <a:p>
            <a:fld id="{CF48818C-C5E6-444A-A9F7-917A97CA3904}" type="slidenum">
              <a:rPr lang="id-ID" smtClean="0"/>
              <a:t>15</a:t>
            </a:fld>
            <a:endParaRPr lang="id-ID"/>
          </a:p>
        </p:txBody>
      </p:sp>
    </p:spTree>
    <p:extLst>
      <p:ext uri="{BB962C8B-B14F-4D97-AF65-F5344CB8AC3E}">
        <p14:creationId xmlns:p14="http://schemas.microsoft.com/office/powerpoint/2010/main" val="297717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Secara umum, pembelajaran tanpa pengawasan (Unsupervised learning) memiliki algoritma yang lebih sulit daripada pembelajaran terawasi (supervised learning), karena kita hanya sedikit atau tidak ada informasi tentang data, atau hasil yang diharapkan.</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18</a:t>
            </a:fld>
            <a:endParaRPr lang="id-ID"/>
          </a:p>
        </p:txBody>
      </p:sp>
    </p:spTree>
    <p:extLst>
      <p:ext uri="{BB962C8B-B14F-4D97-AF65-F5344CB8AC3E}">
        <p14:creationId xmlns:p14="http://schemas.microsoft.com/office/powerpoint/2010/main" val="870836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95EA60-0142-45F5-999B-72C3469FB1B8}"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279866-0387-4232-9D9A-65A7D1863BF4}"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D154D7-6790-4FD4-B61A-1A9D550FCCB2}"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A4F041-7304-40A6-A21F-850BCCBD498A}"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98AE17-2729-4291-902D-6773539D0901}"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278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AA37F3-8443-4EA0-9922-EC2ACAABA35D}"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7235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F7E9BA-F811-4AEA-B166-87E3E3D32EB7}"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7252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F787AE-EBCB-4777-98C5-0CA354AA0E3F}"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63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DD632E-FECD-4270-881D-426431173591}" type="datetime1">
              <a:rPr lang="id-ID" smtClean="0">
                <a:solidFill>
                  <a:prstClr val="black">
                    <a:tint val="75000"/>
                  </a:prstClr>
                </a:solidFill>
              </a:rPr>
              <a:t>17/07/19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8832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2CAB8B-E443-4A98-92A7-AFA1064428A3}" type="datetime1">
              <a:rPr lang="id-ID" smtClean="0">
                <a:solidFill>
                  <a:prstClr val="black">
                    <a:tint val="75000"/>
                  </a:prstClr>
                </a:solidFill>
              </a:rPr>
              <a:t>17/07/19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36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84897" y="1451811"/>
            <a:ext cx="8814723"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4897" y="6424196"/>
            <a:ext cx="1467440" cy="365125"/>
          </a:xfrm>
        </p:spPr>
        <p:txBody>
          <a:bodyPr/>
          <a:lstStyle/>
          <a:p>
            <a:fld id="{70C55B4A-1E21-488F-ABC6-5613E31EEC21}" type="datetime1">
              <a:rPr lang="id-ID" smtClean="0"/>
              <a:t>17/07/19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CFCF0-D97B-4E77-9BB0-982F8E4E9C07}"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79420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4F824-EC35-4FCE-AEE2-9D8C801C135B}"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5078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337CF1-3E47-4154-9E77-FC73036D8F7D}"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7534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29AA7-F50B-4F31-AFA2-81114FB15BD8}"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820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5BA50-0995-4BEC-98B4-84F632F171A6}"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7230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F2D389-447D-435A-B959-FE7F4B9D0754}"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5637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DF0A5-7135-4A05-9E0A-5E50284785BA}"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975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90F997-33BA-4A4C-8910-3F249C137711}"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860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C791F9-A30C-4C17-8F0B-15C98B7A2865}"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6805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BC3BE-094A-4C44-87D9-B8D7FA380B31}" type="datetime1">
              <a:rPr lang="id-ID" smtClean="0">
                <a:solidFill>
                  <a:prstClr val="black">
                    <a:tint val="75000"/>
                  </a:prstClr>
                </a:solidFill>
              </a:rPr>
              <a:t>17/07/19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0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a:t>Bagian berapa</a:t>
            </a:r>
            <a:endParaRPr lang="en-US" dirty="0"/>
          </a:p>
        </p:txBody>
      </p:sp>
      <p:sp>
        <p:nvSpPr>
          <p:cNvPr id="4" name="Date Placeholder 3"/>
          <p:cNvSpPr>
            <a:spLocks noGrp="1"/>
          </p:cNvSpPr>
          <p:nvPr>
            <p:ph type="dt" sz="half" idx="10"/>
          </p:nvPr>
        </p:nvSpPr>
        <p:spPr/>
        <p:txBody>
          <a:bodyPr/>
          <a:lstStyle/>
          <a:p>
            <a:fld id="{1DD08AB0-05AE-49D3-BD2B-F7D3BD7E4B97}"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462976-51B7-4159-9575-E0153CC8C169}" type="datetime1">
              <a:rPr lang="id-ID" smtClean="0">
                <a:solidFill>
                  <a:prstClr val="black">
                    <a:tint val="75000"/>
                  </a:prstClr>
                </a:solidFill>
              </a:rPr>
              <a:t>17/07/19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6759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CB78F-9764-4C6D-8EEA-B60C222DA230}"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0819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301E07-212A-48C4-9B9D-B22AD4C0827E}"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9311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3857E-4723-4E9A-850F-DB28E784F512}"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2019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2EE631-CF67-407A-A42E-F222F659CE51}"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642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13F33-F272-4F67-BBD8-02E482725B5E}"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814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608F3CF-1C31-4B57-B672-8D41280E6931}"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0758CD9-1314-4D34-BB90-93E314A9F628}"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0895223-182D-45A4-847A-78A793E3CED8}" type="datetime1">
              <a:rPr lang="id-ID" smtClean="0"/>
              <a:t>17/07/19</a:t>
            </a:fld>
            <a:endParaRPr lang="id-ID"/>
          </a:p>
        </p:txBody>
      </p:sp>
      <p:sp>
        <p:nvSpPr>
          <p:cNvPr id="8" name="Footer Placeholder 7"/>
          <p:cNvSpPr>
            <a:spLocks noGrp="1"/>
          </p:cNvSpPr>
          <p:nvPr>
            <p:ph type="ftr" sz="quarter" idx="11"/>
          </p:nvPr>
        </p:nvSpPr>
        <p:spPr/>
        <p:txBody>
          <a:bodyPr/>
          <a:lstStyle/>
          <a:p>
            <a:r>
              <a:rPr lang="en-US"/>
              <a:t>Machine Learning: Supervised vs. Unsupervisd</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1802B65-485A-43B4-BBB8-ECB9AACEDF93}" type="datetime1">
              <a:rPr lang="id-ID" smtClean="0"/>
              <a:t>17/07/19</a:t>
            </a:fld>
            <a:endParaRPr lang="id-ID"/>
          </a:p>
        </p:txBody>
      </p:sp>
      <p:sp>
        <p:nvSpPr>
          <p:cNvPr id="4" name="Footer Placeholder 3"/>
          <p:cNvSpPr>
            <a:spLocks noGrp="1"/>
          </p:cNvSpPr>
          <p:nvPr>
            <p:ph type="ftr" sz="quarter" idx="11"/>
          </p:nvPr>
        </p:nvSpPr>
        <p:spPr/>
        <p:txBody>
          <a:bodyPr/>
          <a:lstStyle/>
          <a:p>
            <a:r>
              <a:rPr lang="en-US"/>
              <a:t>Machine Learning: Supervised vs. Unsupervisd</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33E6A-B96D-4945-9DBC-6FDA0E27DB8B}" type="datetime1">
              <a:rPr lang="id-ID" smtClean="0"/>
              <a:t>17/07/19</a:t>
            </a:fld>
            <a:endParaRPr lang="id-ID"/>
          </a:p>
        </p:txBody>
      </p:sp>
      <p:sp>
        <p:nvSpPr>
          <p:cNvPr id="3" name="Footer Placeholder 2"/>
          <p:cNvSpPr>
            <a:spLocks noGrp="1"/>
          </p:cNvSpPr>
          <p:nvPr>
            <p:ph type="ftr" sz="quarter" idx="11"/>
          </p:nvPr>
        </p:nvSpPr>
        <p:spPr/>
        <p:txBody>
          <a:bodyPr/>
          <a:lstStyle/>
          <a:p>
            <a:r>
              <a:rPr lang="en-US"/>
              <a:t>Machine Learning: Supervised vs. Unsupervisd</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a:t>Click to edit Master title style</a:t>
            </a:r>
          </a:p>
        </p:txBody>
      </p:sp>
    </p:spTree>
    <p:extLst>
      <p:ext uri="{BB962C8B-B14F-4D97-AF65-F5344CB8AC3E}">
        <p14:creationId xmlns:p14="http://schemas.microsoft.com/office/powerpoint/2010/main" val="326432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F244AF9-D8E7-45D6-B22F-A72D494A4CB9}" type="datetime1">
              <a:rPr lang="id-ID" smtClean="0"/>
              <a:t>17/07/19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en-US"/>
              <a:t>Machine Learning: Supervised vs. Unsupervisd</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US"/>
              <a:t>Machine Learning: Supervised vs. Unsupervisd</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E92BA691-5567-4705-A601-B388A4797500}" type="datetime1">
              <a:rPr lang="id-ID" smtClean="0"/>
              <a:t>17/07/19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Lst>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AD2EA30-E573-4029-AC3A-E4CC952046E7}"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a:solidFill>
                  <a:prstClr val="black">
                    <a:tint val="75000"/>
                  </a:prstClr>
                </a:solidFill>
              </a:rPr>
              <a:t>Machine Learning: Supervised vs. Unsupervisd</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2514739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504B7F5E-3B41-4C3C-A2F1-E01D5C1141CA}"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a:solidFill>
                  <a:prstClr val="black">
                    <a:tint val="75000"/>
                  </a:prstClr>
                </a:solidFill>
              </a:rPr>
              <a:t>Machine Learning: Supervised vs. Unsupervisd</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9061076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2" name="Date Placeholder 1"/>
          <p:cNvSpPr>
            <a:spLocks noGrp="1"/>
          </p:cNvSpPr>
          <p:nvPr>
            <p:ph type="dt" sz="half" idx="10"/>
          </p:nvPr>
        </p:nvSpPr>
        <p:spPr/>
        <p:txBody>
          <a:bodyPr/>
          <a:lstStyle/>
          <a:p>
            <a:fld id="{38D223E8-7EF5-4C57-97FE-0C414C5B1550}"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1</a:t>
            </a:fld>
            <a:endParaRPr lang="en-US">
              <a:solidFill>
                <a:prstClr val="black">
                  <a:tint val="75000"/>
                </a:prstClr>
              </a:solidFill>
            </a:endParaRPr>
          </a:p>
        </p:txBody>
      </p:sp>
      <p:pic>
        <p:nvPicPr>
          <p:cNvPr id="13" name="Picture 12">
            <a:extLst>
              <a:ext uri="{FF2B5EF4-FFF2-40B4-BE49-F238E27FC236}">
                <a16:creationId xmlns:a16="http://schemas.microsoft.com/office/drawing/2014/main" id="{DA361559-73E4-4662-9D4F-C7FF3626D1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763" y="136523"/>
            <a:ext cx="670457" cy="918844"/>
          </a:xfrm>
          <a:prstGeom prst="rect">
            <a:avLst/>
          </a:prstGeom>
        </p:spPr>
      </p:pic>
    </p:spTree>
    <p:extLst>
      <p:ext uri="{BB962C8B-B14F-4D97-AF65-F5344CB8AC3E}">
        <p14:creationId xmlns:p14="http://schemas.microsoft.com/office/powerpoint/2010/main" val="141174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23A6440E-3A2E-43B3-A208-AFFA812466E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474" t="38614" r="10216" b="22790"/>
          <a:stretch/>
        </p:blipFill>
        <p:spPr bwMode="auto">
          <a:xfrm>
            <a:off x="182340" y="2020363"/>
            <a:ext cx="8961660" cy="3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34189" y="1620253"/>
            <a:ext cx="5807242" cy="400110"/>
          </a:xfrm>
          <a:prstGeom prst="rect">
            <a:avLst/>
          </a:prstGeom>
          <a:noFill/>
        </p:spPr>
        <p:txBody>
          <a:bodyPr wrap="square" rtlCol="0">
            <a:spAutoFit/>
          </a:bodyPr>
          <a:lstStyle/>
          <a:p>
            <a:r>
              <a:rPr lang="id-ID" sz="2000" dirty="0"/>
              <a:t>Mengajarkan model dengan data berlabel</a:t>
            </a:r>
          </a:p>
        </p:txBody>
      </p:sp>
      <p:pic>
        <p:nvPicPr>
          <p:cNvPr id="9" name="Picture 8">
            <a:extLst>
              <a:ext uri="{FF2B5EF4-FFF2-40B4-BE49-F238E27FC236}">
                <a16:creationId xmlns:a16="http://schemas.microsoft.com/office/drawing/2014/main" id="{CFED84C8-34DF-4594-8084-BBE5793BBE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814768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Supervised Learning</a:t>
            </a:r>
          </a:p>
        </p:txBody>
      </p:sp>
      <p:sp>
        <p:nvSpPr>
          <p:cNvPr id="4" name="Date Placeholder 3"/>
          <p:cNvSpPr>
            <a:spLocks noGrp="1"/>
          </p:cNvSpPr>
          <p:nvPr>
            <p:ph type="dt" sz="half" idx="10"/>
          </p:nvPr>
        </p:nvSpPr>
        <p:spPr/>
        <p:txBody>
          <a:bodyPr/>
          <a:lstStyle/>
          <a:p>
            <a:fld id="{D779C194-F610-45C2-876D-34579C72B435}"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
        <p:nvSpPr>
          <p:cNvPr id="7" name="Content Placeholder 2"/>
          <p:cNvSpPr>
            <a:spLocks noGrp="1"/>
          </p:cNvSpPr>
          <p:nvPr/>
        </p:nvSpPr>
        <p:spPr>
          <a:xfrm>
            <a:off x="168365" y="4501661"/>
            <a:ext cx="8807270" cy="1766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roduct Sans" panose="020B040303050204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duct Sans" panose="020B040303050204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duct Sans" panose="020B040303050204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roduct Sans" panose="020B040303050204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roduct Sans" panose="020B040303050204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err="1"/>
              <a:t>Tipe</a:t>
            </a:r>
            <a:r>
              <a:rPr lang="en-US" sz="1800" dirty="0"/>
              <a:t> </a:t>
            </a:r>
            <a:r>
              <a:rPr lang="en-US" sz="1800" dirty="0" err="1"/>
              <a:t>Tugas</a:t>
            </a:r>
            <a:r>
              <a:rPr lang="en-US" sz="1800" dirty="0"/>
              <a:t> </a:t>
            </a:r>
            <a:r>
              <a:rPr lang="en-US" sz="1800" dirty="0" err="1"/>
              <a:t>dari</a:t>
            </a:r>
            <a:r>
              <a:rPr lang="en-US" sz="1800" dirty="0"/>
              <a:t> Supervised Learning </a:t>
            </a:r>
            <a:r>
              <a:rPr lang="en-US" sz="1800" dirty="0" err="1"/>
              <a:t>adalah</a:t>
            </a:r>
            <a:r>
              <a:rPr lang="en-US" sz="1800" dirty="0"/>
              <a:t> </a:t>
            </a:r>
            <a:r>
              <a:rPr lang="en-US" sz="1800" dirty="0" err="1"/>
              <a:t>Klasifikasi</a:t>
            </a:r>
            <a:endParaRPr lang="en-US" sz="1800" dirty="0"/>
          </a:p>
          <a:p>
            <a:pPr>
              <a:lnSpc>
                <a:spcPct val="100000"/>
              </a:lnSpc>
            </a:pPr>
            <a:r>
              <a:rPr lang="en-US" sz="1800" dirty="0" err="1"/>
              <a:t>Tugas</a:t>
            </a:r>
            <a:r>
              <a:rPr lang="en-US" sz="1800" dirty="0"/>
              <a:t> </a:t>
            </a:r>
            <a:r>
              <a:rPr lang="en-US" sz="1800" dirty="0" err="1"/>
              <a:t>khas</a:t>
            </a:r>
            <a:r>
              <a:rPr lang="en-US" sz="1800" dirty="0"/>
              <a:t> </a:t>
            </a:r>
            <a:r>
              <a:rPr lang="en-US" sz="1800" dirty="0" err="1"/>
              <a:t>lainnya</a:t>
            </a:r>
            <a:r>
              <a:rPr lang="en-US" sz="1800" dirty="0"/>
              <a:t> </a:t>
            </a:r>
            <a:r>
              <a:rPr lang="en-US" sz="1800" dirty="0" err="1"/>
              <a:t>adalah</a:t>
            </a:r>
            <a:r>
              <a:rPr lang="en-US" sz="1800" dirty="0"/>
              <a:t> </a:t>
            </a:r>
            <a:r>
              <a:rPr lang="en-US" sz="1800" dirty="0" err="1"/>
              <a:t>memprediksi</a:t>
            </a:r>
            <a:r>
              <a:rPr lang="en-US" sz="1800" dirty="0"/>
              <a:t> </a:t>
            </a:r>
            <a:r>
              <a:rPr lang="en-US" sz="1800" dirty="0" err="1"/>
              <a:t>nilai</a:t>
            </a:r>
            <a:r>
              <a:rPr lang="en-US" sz="1800" dirty="0"/>
              <a:t> </a:t>
            </a:r>
            <a:r>
              <a:rPr lang="en-US" sz="1800" dirty="0" err="1"/>
              <a:t>numerik</a:t>
            </a:r>
            <a:r>
              <a:rPr lang="en-US" sz="1800" dirty="0"/>
              <a:t> target, </a:t>
            </a:r>
            <a:r>
              <a:rPr lang="en-US" sz="1800" dirty="0" err="1"/>
              <a:t>seperti</a:t>
            </a:r>
            <a:r>
              <a:rPr lang="en-US" sz="1800" dirty="0"/>
              <a:t> </a:t>
            </a:r>
            <a:r>
              <a:rPr lang="en-US" sz="1800" dirty="0" err="1"/>
              <a:t>harga</a:t>
            </a:r>
            <a:r>
              <a:rPr lang="en-US" sz="1800" dirty="0"/>
              <a:t> </a:t>
            </a:r>
            <a:r>
              <a:rPr lang="en-US" sz="1800" dirty="0" err="1"/>
              <a:t>mobil</a:t>
            </a:r>
            <a:r>
              <a:rPr lang="en-US" sz="1800" dirty="0"/>
              <a:t>, </a:t>
            </a:r>
            <a:r>
              <a:rPr lang="en-US" sz="1800" dirty="0" err="1"/>
              <a:t>diberikan</a:t>
            </a:r>
            <a:r>
              <a:rPr lang="en-US" sz="1800" dirty="0"/>
              <a:t> </a:t>
            </a:r>
            <a:r>
              <a:rPr lang="en-US" sz="1800" dirty="0" err="1"/>
              <a:t>serangkaian</a:t>
            </a:r>
            <a:r>
              <a:rPr lang="en-US" sz="1800" dirty="0"/>
              <a:t> </a:t>
            </a:r>
            <a:r>
              <a:rPr lang="en-US" sz="1800" dirty="0" err="1"/>
              <a:t>fitur</a:t>
            </a:r>
            <a:r>
              <a:rPr lang="en-US" sz="1800" dirty="0"/>
              <a:t> (</a:t>
            </a:r>
            <a:r>
              <a:rPr lang="en-US" sz="1800" dirty="0" err="1"/>
              <a:t>jarak</a:t>
            </a:r>
            <a:r>
              <a:rPr lang="en-US" sz="1800" dirty="0"/>
              <a:t> </a:t>
            </a:r>
            <a:r>
              <a:rPr lang="en-US" sz="1800" dirty="0" err="1"/>
              <a:t>tempuh</a:t>
            </a:r>
            <a:r>
              <a:rPr lang="en-US" sz="1800" dirty="0"/>
              <a:t>, </a:t>
            </a:r>
            <a:r>
              <a:rPr lang="en-US" sz="1800" dirty="0" err="1"/>
              <a:t>usia</a:t>
            </a:r>
            <a:r>
              <a:rPr lang="en-US" sz="1800" dirty="0"/>
              <a:t>, </a:t>
            </a:r>
            <a:r>
              <a:rPr lang="en-US" sz="1800" dirty="0" err="1"/>
              <a:t>merek</a:t>
            </a:r>
            <a:r>
              <a:rPr lang="en-US" sz="1800" dirty="0"/>
              <a:t>, </a:t>
            </a:r>
            <a:r>
              <a:rPr lang="en-US" sz="1800" dirty="0" err="1"/>
              <a:t>dll</a:t>
            </a:r>
            <a:r>
              <a:rPr lang="en-US" sz="1800" dirty="0"/>
              <a:t>.) Yang </a:t>
            </a:r>
            <a:r>
              <a:rPr lang="en-US" sz="1800" dirty="0" err="1"/>
              <a:t>disebut</a:t>
            </a:r>
            <a:r>
              <a:rPr lang="en-US" sz="1800" dirty="0"/>
              <a:t> </a:t>
            </a:r>
            <a:r>
              <a:rPr lang="en-US" sz="1800" dirty="0" err="1"/>
              <a:t>prediktor</a:t>
            </a:r>
            <a:r>
              <a:rPr lang="en-US" sz="1800" dirty="0"/>
              <a:t>. </a:t>
            </a:r>
            <a:r>
              <a:rPr lang="en-US" sz="1800" dirty="0" err="1"/>
              <a:t>Tugas</a:t>
            </a:r>
            <a:r>
              <a:rPr lang="en-US" sz="1800" dirty="0"/>
              <a:t> </a:t>
            </a:r>
            <a:r>
              <a:rPr lang="en-US" sz="1800" dirty="0" err="1"/>
              <a:t>semacam</a:t>
            </a:r>
            <a:r>
              <a:rPr lang="en-US" sz="1800" dirty="0"/>
              <a:t> </a:t>
            </a:r>
            <a:r>
              <a:rPr lang="en-US" sz="1800" dirty="0" err="1"/>
              <a:t>ini</a:t>
            </a:r>
            <a:r>
              <a:rPr lang="en-US" sz="1800" dirty="0"/>
              <a:t> </a:t>
            </a:r>
            <a:r>
              <a:rPr lang="en-US" sz="1800" dirty="0" err="1"/>
              <a:t>disebut</a:t>
            </a:r>
            <a:r>
              <a:rPr lang="en-US" sz="1800" dirty="0"/>
              <a:t> </a:t>
            </a:r>
            <a:r>
              <a:rPr lang="en-US" sz="1800" dirty="0" err="1"/>
              <a:t>regresi</a:t>
            </a:r>
            <a:r>
              <a:rPr lang="en-US" sz="1800" dirty="0"/>
              <a:t>. </a:t>
            </a:r>
            <a:r>
              <a:rPr lang="en-US" sz="1800" dirty="0" err="1"/>
              <a:t>Untuk</a:t>
            </a:r>
            <a:r>
              <a:rPr lang="en-US" sz="1800" dirty="0"/>
              <a:t> </a:t>
            </a:r>
            <a:r>
              <a:rPr lang="en-US" sz="1800" dirty="0" err="1"/>
              <a:t>melatih</a:t>
            </a:r>
            <a:r>
              <a:rPr lang="en-US" sz="1800" dirty="0"/>
              <a:t> </a:t>
            </a:r>
            <a:r>
              <a:rPr lang="en-US" sz="1800" dirty="0" err="1"/>
              <a:t>sistem</a:t>
            </a:r>
            <a:r>
              <a:rPr lang="en-US" sz="1800" dirty="0"/>
              <a:t>, </a:t>
            </a:r>
            <a:r>
              <a:rPr lang="en-US" sz="1800" dirty="0" err="1"/>
              <a:t>Anda</a:t>
            </a:r>
            <a:r>
              <a:rPr lang="en-US" sz="1800" dirty="0"/>
              <a:t> </a:t>
            </a:r>
            <a:r>
              <a:rPr lang="en-US" sz="1800" dirty="0" err="1"/>
              <a:t>perlu</a:t>
            </a:r>
            <a:r>
              <a:rPr lang="en-US" sz="1800" dirty="0"/>
              <a:t> </a:t>
            </a:r>
            <a:r>
              <a:rPr lang="en-US" sz="1800" dirty="0" err="1"/>
              <a:t>memberikan</a:t>
            </a:r>
            <a:r>
              <a:rPr lang="en-US" sz="1800" dirty="0"/>
              <a:t> </a:t>
            </a:r>
            <a:r>
              <a:rPr lang="en-US" sz="1800" dirty="0" err="1"/>
              <a:t>banyak</a:t>
            </a:r>
            <a:r>
              <a:rPr lang="en-US" sz="1800" dirty="0"/>
              <a:t> </a:t>
            </a:r>
            <a:r>
              <a:rPr lang="en-US" sz="1800" dirty="0" err="1"/>
              <a:t>contoh</a:t>
            </a:r>
            <a:r>
              <a:rPr lang="en-US" sz="1800" dirty="0"/>
              <a:t> </a:t>
            </a:r>
            <a:r>
              <a:rPr lang="en-US" sz="1800" dirty="0" err="1"/>
              <a:t>mobil</a:t>
            </a:r>
            <a:r>
              <a:rPr lang="en-US" sz="1800" dirty="0"/>
              <a:t>, </a:t>
            </a:r>
            <a:r>
              <a:rPr lang="en-US" sz="1800" dirty="0" err="1"/>
              <a:t>termasuk</a:t>
            </a:r>
            <a:r>
              <a:rPr lang="en-US" sz="1800" dirty="0"/>
              <a:t> </a:t>
            </a:r>
            <a:r>
              <a:rPr lang="en-US" sz="1800" dirty="0" err="1"/>
              <a:t>prediktor</a:t>
            </a:r>
            <a:r>
              <a:rPr lang="en-US" sz="1800" dirty="0"/>
              <a:t> </a:t>
            </a:r>
            <a:r>
              <a:rPr lang="en-US" sz="1800" dirty="0" err="1"/>
              <a:t>dan</a:t>
            </a:r>
            <a:r>
              <a:rPr lang="en-US" sz="1800" dirty="0"/>
              <a:t> </a:t>
            </a:r>
            <a:r>
              <a:rPr lang="en-US" sz="1800" dirty="0" err="1"/>
              <a:t>labelnya</a:t>
            </a:r>
            <a:r>
              <a:rPr lang="en-US" sz="1800" dirty="0"/>
              <a:t> (</a:t>
            </a:r>
            <a:r>
              <a:rPr lang="en-US" sz="1800" dirty="0" err="1"/>
              <a:t>mis</a:t>
            </a:r>
            <a:r>
              <a:rPr lang="en-US" sz="1800" dirty="0"/>
              <a:t>., </a:t>
            </a:r>
            <a:r>
              <a:rPr lang="en-US" sz="1800" dirty="0" err="1"/>
              <a:t>Harga</a:t>
            </a:r>
            <a:r>
              <a:rPr lang="en-US" sz="1800" dirty="0"/>
              <a:t> </a:t>
            </a:r>
            <a:r>
              <a:rPr lang="en-US" sz="1800" dirty="0" err="1"/>
              <a:t>mereka</a:t>
            </a:r>
            <a:r>
              <a:rPr lang="en-US" sz="1800" dirty="0"/>
              <a:t>).</a:t>
            </a:r>
          </a:p>
        </p:txBody>
      </p:sp>
      <p:pic>
        <p:nvPicPr>
          <p:cNvPr id="8" name="Picture 7"/>
          <p:cNvPicPr>
            <a:picLocks noChangeAspect="1" noChangeArrowheads="1"/>
          </p:cNvPicPr>
          <p:nvPr/>
        </p:nvPicPr>
        <p:blipFill>
          <a:blip r:embed="rId2"/>
          <a:srcRect/>
          <a:stretch>
            <a:fillRect/>
          </a:stretch>
        </p:blipFill>
        <p:spPr bwMode="auto">
          <a:xfrm>
            <a:off x="1365079" y="1618254"/>
            <a:ext cx="6413843" cy="2525711"/>
          </a:xfrm>
          <a:prstGeom prst="rect">
            <a:avLst/>
          </a:prstGeom>
          <a:noFill/>
          <a:ln w="9525">
            <a:noFill/>
            <a:miter lim="800000"/>
            <a:headEnd/>
            <a:tailEnd/>
          </a:ln>
          <a:effectLst/>
        </p:spPr>
      </p:pic>
      <p:pic>
        <p:nvPicPr>
          <p:cNvPr id="9" name="Picture 8">
            <a:extLst>
              <a:ext uri="{FF2B5EF4-FFF2-40B4-BE49-F238E27FC236}">
                <a16:creationId xmlns:a16="http://schemas.microsoft.com/office/drawing/2014/main" id="{6CFECC35-8F8C-4CFD-AE7A-2E21D6747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04217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Supervised Learning</a:t>
            </a:r>
          </a:p>
        </p:txBody>
      </p:sp>
      <p:sp>
        <p:nvSpPr>
          <p:cNvPr id="4" name="Date Placeholder 3"/>
          <p:cNvSpPr>
            <a:spLocks noGrp="1"/>
          </p:cNvSpPr>
          <p:nvPr>
            <p:ph type="dt" sz="half" idx="10"/>
          </p:nvPr>
        </p:nvSpPr>
        <p:spPr/>
        <p:txBody>
          <a:bodyPr/>
          <a:lstStyle/>
          <a:p>
            <a:fld id="{8073BA25-D665-49CE-88DF-418CBE03161F}"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609" t="38304" r="17962" b="19810"/>
          <a:stretch/>
        </p:blipFill>
        <p:spPr bwMode="auto">
          <a:xfrm>
            <a:off x="509556" y="1530093"/>
            <a:ext cx="8179723" cy="414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80A988D8-382A-4606-9635-AC3DD7A2B3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887592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Supervised Learning</a:t>
            </a:r>
          </a:p>
        </p:txBody>
      </p:sp>
      <p:sp>
        <p:nvSpPr>
          <p:cNvPr id="3" name="Content Placeholder 2"/>
          <p:cNvSpPr>
            <a:spLocks noGrp="1"/>
          </p:cNvSpPr>
          <p:nvPr>
            <p:ph idx="1"/>
          </p:nvPr>
        </p:nvSpPr>
        <p:spPr>
          <a:xfrm>
            <a:off x="184897" y="1588168"/>
            <a:ext cx="8814723" cy="4588043"/>
          </a:xfrm>
        </p:spPr>
        <p:txBody>
          <a:bodyPr/>
          <a:lstStyle/>
          <a:p>
            <a:pPr marL="0" indent="0">
              <a:buNone/>
            </a:pPr>
            <a:r>
              <a:rPr lang="id-ID" sz="3200" dirty="0"/>
              <a:t>1.  Klasifikasi </a:t>
            </a:r>
          </a:p>
          <a:p>
            <a:pPr marL="0" indent="0">
              <a:buNone/>
            </a:pPr>
            <a:r>
              <a:rPr lang="id-ID" sz="3200" dirty="0"/>
              <a:t>	</a:t>
            </a:r>
          </a:p>
          <a:p>
            <a:pPr marL="0" indent="0">
              <a:buNone/>
            </a:pPr>
            <a:endParaRPr lang="id-ID" sz="3200" dirty="0"/>
          </a:p>
          <a:p>
            <a:pPr marL="0" indent="0">
              <a:buNone/>
            </a:pPr>
            <a:endParaRPr lang="id-ID" sz="3200" dirty="0"/>
          </a:p>
          <a:p>
            <a:pPr marL="0" indent="0">
              <a:buNone/>
            </a:pPr>
            <a:r>
              <a:rPr lang="id-ID" sz="3200" dirty="0"/>
              <a:t>2.  Regresi </a:t>
            </a:r>
          </a:p>
          <a:p>
            <a:pPr marL="0" indent="0">
              <a:buNone/>
            </a:pPr>
            <a:r>
              <a:rPr lang="id-ID" dirty="0"/>
              <a:t>	</a:t>
            </a:r>
          </a:p>
        </p:txBody>
      </p:sp>
      <p:sp>
        <p:nvSpPr>
          <p:cNvPr id="4" name="Date Placeholder 3"/>
          <p:cNvSpPr>
            <a:spLocks noGrp="1"/>
          </p:cNvSpPr>
          <p:nvPr>
            <p:ph type="dt" sz="half" idx="10"/>
          </p:nvPr>
        </p:nvSpPr>
        <p:spPr/>
        <p:txBody>
          <a:bodyPr/>
          <a:lstStyle/>
          <a:p>
            <a:fld id="{C914F83E-7CAD-4A81-A7D0-C6412D8778CC}"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pic>
        <p:nvPicPr>
          <p:cNvPr id="7" name="Google Shape;154;p33"/>
          <p:cNvPicPr preferRelativeResize="0"/>
          <p:nvPr/>
        </p:nvPicPr>
        <p:blipFill rotWithShape="1">
          <a:blip r:embed="rId2">
            <a:alphaModFix/>
          </a:blip>
          <a:srcRect l="55910" t="45986" r="26527" b="22345"/>
          <a:stretch/>
        </p:blipFill>
        <p:spPr>
          <a:xfrm>
            <a:off x="4575036" y="1540043"/>
            <a:ext cx="2435364" cy="2277980"/>
          </a:xfrm>
          <a:prstGeom prst="rect">
            <a:avLst/>
          </a:prstGeom>
          <a:noFill/>
          <a:ln>
            <a:noFill/>
          </a:ln>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810" t="48355" r="14109" b="21656"/>
          <a:stretch/>
        </p:blipFill>
        <p:spPr bwMode="auto">
          <a:xfrm>
            <a:off x="4575036" y="3946357"/>
            <a:ext cx="2435364" cy="215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BCB3FED2-9168-4056-B5EB-AF8073F82B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38111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Klasifikasi ?</a:t>
            </a:r>
          </a:p>
        </p:txBody>
      </p:sp>
      <p:sp>
        <p:nvSpPr>
          <p:cNvPr id="4" name="Date Placeholder 3"/>
          <p:cNvSpPr>
            <a:spLocks noGrp="1"/>
          </p:cNvSpPr>
          <p:nvPr>
            <p:ph type="dt" sz="half" idx="10"/>
          </p:nvPr>
        </p:nvSpPr>
        <p:spPr/>
        <p:txBody>
          <a:bodyPr/>
          <a:lstStyle/>
          <a:p>
            <a:fld id="{83D711BA-D41A-498E-9904-642D5A474FDC}"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pic>
        <p:nvPicPr>
          <p:cNvPr id="7" name="Google Shape;154;p33"/>
          <p:cNvPicPr preferRelativeResize="0">
            <a:picLocks noGrp="1"/>
          </p:cNvPicPr>
          <p:nvPr>
            <p:ph idx="1"/>
          </p:nvPr>
        </p:nvPicPr>
        <p:blipFill rotWithShape="1">
          <a:blip r:embed="rId3">
            <a:alphaModFix/>
          </a:blip>
          <a:srcRect l="8175" t="45555" r="26964" b="25538"/>
          <a:stretch/>
        </p:blipFill>
        <p:spPr>
          <a:xfrm>
            <a:off x="529390" y="2711115"/>
            <a:ext cx="8502316" cy="3144252"/>
          </a:xfrm>
          <a:prstGeom prst="rect">
            <a:avLst/>
          </a:prstGeom>
          <a:noFill/>
          <a:ln>
            <a:noFill/>
          </a:ln>
        </p:spPr>
      </p:pic>
      <p:sp>
        <p:nvSpPr>
          <p:cNvPr id="8" name="Rectangle 7"/>
          <p:cNvSpPr/>
          <p:nvPr/>
        </p:nvSpPr>
        <p:spPr>
          <a:xfrm>
            <a:off x="737937" y="1662046"/>
            <a:ext cx="7571874" cy="707886"/>
          </a:xfrm>
          <a:prstGeom prst="rect">
            <a:avLst/>
          </a:prstGeom>
        </p:spPr>
        <p:txBody>
          <a:bodyPr wrap="square">
            <a:spAutoFit/>
          </a:bodyPr>
          <a:lstStyle/>
          <a:p>
            <a:r>
              <a:rPr lang="id-ID" sz="2000" b="1" dirty="0">
                <a:solidFill>
                  <a:srgbClr val="7030A0"/>
                </a:solidFill>
              </a:rPr>
              <a:t>Klasifikasi</a:t>
            </a:r>
            <a:r>
              <a:rPr lang="id-ID" sz="2000" dirty="0">
                <a:solidFill>
                  <a:srgbClr val="7030A0"/>
                </a:solidFill>
              </a:rPr>
              <a:t> </a:t>
            </a:r>
            <a:r>
              <a:rPr lang="id-ID" sz="2000" dirty="0"/>
              <a:t>adalah proses memprediksi label atau kategori kelas diskrit.</a:t>
            </a:r>
          </a:p>
        </p:txBody>
      </p:sp>
      <p:pic>
        <p:nvPicPr>
          <p:cNvPr id="9" name="Picture 8">
            <a:extLst>
              <a:ext uri="{FF2B5EF4-FFF2-40B4-BE49-F238E27FC236}">
                <a16:creationId xmlns:a16="http://schemas.microsoft.com/office/drawing/2014/main" id="{CB9F043F-3E18-4E09-9B48-AF51F94A28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59253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Regresi ?</a:t>
            </a:r>
          </a:p>
        </p:txBody>
      </p:sp>
      <p:sp>
        <p:nvSpPr>
          <p:cNvPr id="4" name="Date Placeholder 3"/>
          <p:cNvSpPr>
            <a:spLocks noGrp="1"/>
          </p:cNvSpPr>
          <p:nvPr>
            <p:ph type="dt" sz="half" idx="10"/>
          </p:nvPr>
        </p:nvSpPr>
        <p:spPr/>
        <p:txBody>
          <a:bodyPr/>
          <a:lstStyle/>
          <a:p>
            <a:fld id="{7CA54EB1-5C75-4FA2-8D00-AB6BC8859120}"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3110" t="46354" r="12932" b="18649"/>
          <a:stretch/>
        </p:blipFill>
        <p:spPr bwMode="auto">
          <a:xfrm>
            <a:off x="0" y="2488378"/>
            <a:ext cx="9144000" cy="333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13347" y="1539861"/>
            <a:ext cx="7507706" cy="707886"/>
          </a:xfrm>
          <a:prstGeom prst="rect">
            <a:avLst/>
          </a:prstGeom>
        </p:spPr>
        <p:txBody>
          <a:bodyPr wrap="square">
            <a:spAutoFit/>
          </a:bodyPr>
          <a:lstStyle/>
          <a:p>
            <a:r>
              <a:rPr lang="id-ID" sz="2000" b="1" dirty="0">
                <a:solidFill>
                  <a:srgbClr val="7030A0"/>
                </a:solidFill>
              </a:rPr>
              <a:t>Regresi</a:t>
            </a:r>
            <a:r>
              <a:rPr lang="id-ID" sz="2000" dirty="0"/>
              <a:t> adalah proses memprediksi nilai kontinu sebagai lawan dari prediksi nilai kategorikal dalam Klasifikasi.</a:t>
            </a:r>
          </a:p>
        </p:txBody>
      </p:sp>
      <p:pic>
        <p:nvPicPr>
          <p:cNvPr id="9" name="Picture 8">
            <a:extLst>
              <a:ext uri="{FF2B5EF4-FFF2-40B4-BE49-F238E27FC236}">
                <a16:creationId xmlns:a16="http://schemas.microsoft.com/office/drawing/2014/main" id="{2C01FBCC-0123-4CC5-8657-E8B26ECB93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69484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Algoritma Supervised Learning</a:t>
            </a:r>
          </a:p>
        </p:txBody>
      </p:sp>
      <p:sp>
        <p:nvSpPr>
          <p:cNvPr id="3" name="Content Placeholder 2"/>
          <p:cNvSpPr>
            <a:spLocks noGrp="1"/>
          </p:cNvSpPr>
          <p:nvPr>
            <p:ph idx="1"/>
          </p:nvPr>
        </p:nvSpPr>
        <p:spPr/>
        <p:txBody>
          <a:bodyPr/>
          <a:lstStyle/>
          <a:p>
            <a:r>
              <a:rPr lang="en-US" dirty="0"/>
              <a:t>k-Nearest Neighbors</a:t>
            </a:r>
          </a:p>
          <a:p>
            <a:r>
              <a:rPr lang="en-US" dirty="0"/>
              <a:t>Linear Regression</a:t>
            </a:r>
          </a:p>
          <a:p>
            <a:r>
              <a:rPr lang="en-US" dirty="0"/>
              <a:t>Logistic Regression</a:t>
            </a:r>
          </a:p>
          <a:p>
            <a:r>
              <a:rPr lang="en-US" dirty="0"/>
              <a:t>Support Vector Machines (SVMs)</a:t>
            </a:r>
          </a:p>
          <a:p>
            <a:r>
              <a:rPr lang="en-US" dirty="0"/>
              <a:t>Decision Trees and Random Forests</a:t>
            </a:r>
          </a:p>
          <a:p>
            <a:r>
              <a:rPr lang="en-US" dirty="0"/>
              <a:t>Neural networks</a:t>
            </a:r>
          </a:p>
        </p:txBody>
      </p:sp>
      <p:sp>
        <p:nvSpPr>
          <p:cNvPr id="4" name="Date Placeholder 3"/>
          <p:cNvSpPr>
            <a:spLocks noGrp="1"/>
          </p:cNvSpPr>
          <p:nvPr>
            <p:ph type="dt" sz="half" idx="10"/>
          </p:nvPr>
        </p:nvSpPr>
        <p:spPr/>
        <p:txBody>
          <a:bodyPr/>
          <a:lstStyle/>
          <a:p>
            <a:fld id="{178CA96A-18A2-413E-A18F-45CF078C5A1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pic>
        <p:nvPicPr>
          <p:cNvPr id="7" name="Picture 6">
            <a:extLst>
              <a:ext uri="{FF2B5EF4-FFF2-40B4-BE49-F238E27FC236}">
                <a16:creationId xmlns:a16="http://schemas.microsoft.com/office/drawing/2014/main" id="{3542A1F1-5651-4B75-B7F8-A673BD9D68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2562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Unsupervised Learning</a:t>
            </a:r>
          </a:p>
        </p:txBody>
      </p:sp>
      <p:sp>
        <p:nvSpPr>
          <p:cNvPr id="3" name="Text Placeholder 2"/>
          <p:cNvSpPr>
            <a:spLocks noGrp="1"/>
          </p:cNvSpPr>
          <p:nvPr>
            <p:ph type="body" idx="1"/>
          </p:nvPr>
        </p:nvSpPr>
        <p:spPr/>
        <p:txBody>
          <a:bodyPr>
            <a:normAutofit fontScale="85000" lnSpcReduction="10000"/>
          </a:bodyPr>
          <a:lstStyle/>
          <a:p>
            <a:r>
              <a:rPr lang="id-ID" dirty="0"/>
              <a:t>Bagian 2</a:t>
            </a:r>
          </a:p>
        </p:txBody>
      </p:sp>
      <p:sp>
        <p:nvSpPr>
          <p:cNvPr id="4" name="Date Placeholder 3"/>
          <p:cNvSpPr>
            <a:spLocks noGrp="1"/>
          </p:cNvSpPr>
          <p:nvPr>
            <p:ph type="dt" sz="half" idx="10"/>
          </p:nvPr>
        </p:nvSpPr>
        <p:spPr/>
        <p:txBody>
          <a:bodyPr/>
          <a:lstStyle/>
          <a:p>
            <a:fld id="{F0169404-E697-49C9-AF33-B967765E863B}"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17</a:t>
            </a:fld>
            <a:endParaRPr lang="id-ID" dirty="0"/>
          </a:p>
        </p:txBody>
      </p:sp>
      <p:pic>
        <p:nvPicPr>
          <p:cNvPr id="7" name="Picture 6">
            <a:extLst>
              <a:ext uri="{FF2B5EF4-FFF2-40B4-BE49-F238E27FC236}">
                <a16:creationId xmlns:a16="http://schemas.microsoft.com/office/drawing/2014/main" id="{658962B3-99B3-43F7-981C-47670E14FD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94072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Unsupervised Learning ?</a:t>
            </a:r>
          </a:p>
        </p:txBody>
      </p:sp>
      <p:sp>
        <p:nvSpPr>
          <p:cNvPr id="4" name="Date Placeholder 3"/>
          <p:cNvSpPr>
            <a:spLocks noGrp="1"/>
          </p:cNvSpPr>
          <p:nvPr>
            <p:ph type="dt" sz="half" idx="10"/>
          </p:nvPr>
        </p:nvSpPr>
        <p:spPr/>
        <p:txBody>
          <a:bodyPr/>
          <a:lstStyle/>
          <a:p>
            <a:fld id="{EED5F742-6609-4FE7-92CB-35B4FC1EFE35}"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sp>
        <p:nvSpPr>
          <p:cNvPr id="8" name="Rectangle 7"/>
          <p:cNvSpPr/>
          <p:nvPr/>
        </p:nvSpPr>
        <p:spPr>
          <a:xfrm>
            <a:off x="385011" y="1859340"/>
            <a:ext cx="8165431" cy="1938992"/>
          </a:xfrm>
          <a:prstGeom prst="rect">
            <a:avLst/>
          </a:prstGeom>
        </p:spPr>
        <p:txBody>
          <a:bodyPr wrap="square">
            <a:spAutoFit/>
          </a:bodyPr>
          <a:lstStyle/>
          <a:p>
            <a:pPr marL="285750" indent="-285750">
              <a:buFont typeface="Arial" pitchFamily="34" charset="0"/>
              <a:buChar char="•"/>
            </a:pPr>
            <a:r>
              <a:rPr lang="id-ID" sz="2000" dirty="0"/>
              <a:t>Unsupervised learning adalah Pembelajaran tanpa pengawasan, membiarkan model bekerja sendiri untuk menemukan informasi yang mungkin tidak terlihat oleh mata manusia.</a:t>
            </a:r>
          </a:p>
          <a:p>
            <a:pPr marL="285750" indent="-285750">
              <a:buFont typeface="Arial" pitchFamily="34" charset="0"/>
              <a:buChar char="•"/>
            </a:pPr>
            <a:endParaRPr lang="id-ID" sz="2000" dirty="0"/>
          </a:p>
          <a:p>
            <a:pPr marL="285750" indent="-285750">
              <a:buFont typeface="Arial" pitchFamily="34" charset="0"/>
              <a:buChar char="•"/>
            </a:pPr>
            <a:r>
              <a:rPr lang="id-ID" sz="2000" dirty="0"/>
              <a:t>Algoritma Unsupervised melatih dataset, dan menarik kesimpulan pada data tidak berlabel (unlabeled)</a:t>
            </a:r>
          </a:p>
        </p:txBody>
      </p:sp>
      <p:sp>
        <p:nvSpPr>
          <p:cNvPr id="9" name="Content Placeholder 8"/>
          <p:cNvSpPr>
            <a:spLocks noGrp="1"/>
          </p:cNvSpPr>
          <p:nvPr>
            <p:ph idx="1"/>
          </p:nvPr>
        </p:nvSpPr>
        <p:spPr>
          <a:xfrm>
            <a:off x="184897" y="1451811"/>
            <a:ext cx="87819" cy="232610"/>
          </a:xfrm>
        </p:spPr>
        <p:txBody>
          <a:bodyPr>
            <a:normAutofit fontScale="25000" lnSpcReduction="20000"/>
          </a:bodyPr>
          <a:lstStyle/>
          <a:p>
            <a:endParaRPr lang="id-ID" dirty="0"/>
          </a:p>
          <a:p>
            <a:pPr marL="0" indent="0">
              <a:buNone/>
            </a:pPr>
            <a:endParaRPr lang="id-ID" dirty="0"/>
          </a:p>
          <a:p>
            <a:pPr marL="0" indent="0">
              <a:buNone/>
            </a:pPr>
            <a:endParaRPr lang="id-ID" dirty="0"/>
          </a:p>
          <a:p>
            <a:pPr marL="0" indent="0">
              <a:buNone/>
            </a:pPr>
            <a:endParaRPr lang="id-ID" dirty="0"/>
          </a:p>
          <a:p>
            <a:pPr marL="0" indent="0">
              <a:buNone/>
            </a:pPr>
            <a:endParaRPr lang="id-ID" dirty="0"/>
          </a:p>
          <a:p>
            <a:pPr marL="0" indent="0" algn="just">
              <a:buNone/>
            </a:pPr>
            <a:br>
              <a:rPr lang="id-ID" dirty="0"/>
            </a:br>
            <a:endParaRPr lang="id-ID" dirty="0"/>
          </a:p>
        </p:txBody>
      </p:sp>
      <p:pic>
        <p:nvPicPr>
          <p:cNvPr id="10" name="Picture 9">
            <a:extLst>
              <a:ext uri="{FF2B5EF4-FFF2-40B4-BE49-F238E27FC236}">
                <a16:creationId xmlns:a16="http://schemas.microsoft.com/office/drawing/2014/main" id="{9055036B-21BB-4A4C-977C-9A31AA296F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705523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Date Placeholder 3"/>
          <p:cNvSpPr>
            <a:spLocks noGrp="1"/>
          </p:cNvSpPr>
          <p:nvPr>
            <p:ph type="dt" sz="half" idx="10"/>
          </p:nvPr>
        </p:nvSpPr>
        <p:spPr/>
        <p:txBody>
          <a:bodyPr/>
          <a:lstStyle/>
          <a:p>
            <a:fld id="{98163D60-1937-44B6-8563-FE8F4BB8FA33}"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sp>
        <p:nvSpPr>
          <p:cNvPr id="7" name="Rectangle 6"/>
          <p:cNvSpPr/>
          <p:nvPr/>
        </p:nvSpPr>
        <p:spPr>
          <a:xfrm>
            <a:off x="3568224" y="2990706"/>
            <a:ext cx="2791326" cy="23444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Algoritma</a:t>
            </a:r>
            <a:endParaRPr lang="en-US" dirty="0">
              <a:solidFill>
                <a:schemeClr val="tx1"/>
              </a:solidFill>
            </a:endParaRPr>
          </a:p>
          <a:p>
            <a:pPr algn="ctr"/>
            <a:r>
              <a:rPr lang="en-US" dirty="0">
                <a:solidFill>
                  <a:schemeClr val="tx1"/>
                </a:solidFill>
              </a:rPr>
              <a:t>Machine Learning</a:t>
            </a:r>
          </a:p>
        </p:txBody>
      </p:sp>
      <p:sp>
        <p:nvSpPr>
          <p:cNvPr id="8" name="Oval 7"/>
          <p:cNvSpPr/>
          <p:nvPr/>
        </p:nvSpPr>
        <p:spPr>
          <a:xfrm>
            <a:off x="467514" y="3471970"/>
            <a:ext cx="1698171" cy="125816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a:t>
            </a:r>
          </a:p>
          <a:p>
            <a:pPr algn="ctr"/>
            <a:r>
              <a:rPr lang="en-US" dirty="0">
                <a:solidFill>
                  <a:schemeClr val="tx1"/>
                </a:solidFill>
              </a:rPr>
              <a:t>Input</a:t>
            </a:r>
          </a:p>
        </p:txBody>
      </p:sp>
      <p:sp>
        <p:nvSpPr>
          <p:cNvPr id="9" name="Hexagon 8"/>
          <p:cNvSpPr/>
          <p:nvPr/>
        </p:nvSpPr>
        <p:spPr>
          <a:xfrm>
            <a:off x="7438954" y="3630099"/>
            <a:ext cx="1423164" cy="907526"/>
          </a:xfrm>
          <a:prstGeom prst="hexag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a:t>
            </a:r>
          </a:p>
          <a:p>
            <a:pPr algn="ctr"/>
            <a:r>
              <a:rPr lang="en-US" dirty="0" err="1">
                <a:solidFill>
                  <a:schemeClr val="tx1"/>
                </a:solidFill>
              </a:rPr>
              <a:t>Ouput</a:t>
            </a:r>
            <a:endParaRPr lang="en-US" dirty="0">
              <a:solidFill>
                <a:schemeClr val="tx1"/>
              </a:solidFill>
            </a:endParaRPr>
          </a:p>
        </p:txBody>
      </p:sp>
      <p:sp>
        <p:nvSpPr>
          <p:cNvPr id="10" name="Right Arrow 9"/>
          <p:cNvSpPr/>
          <p:nvPr/>
        </p:nvSpPr>
        <p:spPr>
          <a:xfrm>
            <a:off x="2420067" y="3863855"/>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450073" y="3748123"/>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p:cNvSpPr/>
          <p:nvPr/>
        </p:nvSpPr>
        <p:spPr>
          <a:xfrm>
            <a:off x="171879" y="2234435"/>
            <a:ext cx="3107585" cy="7287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Tersedia</a:t>
            </a:r>
            <a:endParaRPr lang="en-US" dirty="0"/>
          </a:p>
        </p:txBody>
      </p:sp>
      <p:sp>
        <p:nvSpPr>
          <p:cNvPr id="13" name="Left-Right Arrow 12"/>
          <p:cNvSpPr/>
          <p:nvPr/>
        </p:nvSpPr>
        <p:spPr>
          <a:xfrm>
            <a:off x="6380174" y="2213810"/>
            <a:ext cx="2634342" cy="63366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Tidak</a:t>
            </a:r>
            <a:r>
              <a:rPr lang="en-US" dirty="0">
                <a:solidFill>
                  <a:srgbClr val="FF0000"/>
                </a:solidFill>
              </a:rPr>
              <a:t> </a:t>
            </a:r>
            <a:r>
              <a:rPr lang="en-US" dirty="0" err="1">
                <a:solidFill>
                  <a:srgbClr val="FF0000"/>
                </a:solidFill>
              </a:rPr>
              <a:t>Tersedia</a:t>
            </a:r>
            <a:endParaRPr lang="en-US" dirty="0">
              <a:solidFill>
                <a:srgbClr val="FF0000"/>
              </a:solidFill>
            </a:endParaRPr>
          </a:p>
        </p:txBody>
      </p:sp>
      <p:cxnSp>
        <p:nvCxnSpPr>
          <p:cNvPr id="14" name="Straight Connector 13"/>
          <p:cNvCxnSpPr/>
          <p:nvPr/>
        </p:nvCxnSpPr>
        <p:spPr>
          <a:xfrm>
            <a:off x="6531429" y="1732547"/>
            <a:ext cx="2378815" cy="15606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634557" y="1780674"/>
            <a:ext cx="1815050" cy="158129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20717AB-BACB-42F5-A30F-BCC29D967C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939833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a:t>Supervised </a:t>
            </a:r>
            <a:r>
              <a:rPr lang="id-ID" dirty="0"/>
              <a:t>vs. </a:t>
            </a:r>
            <a:r>
              <a:rPr lang="id-ID" sz="4000" dirty="0"/>
              <a:t>Unsupervised</a:t>
            </a:r>
          </a:p>
        </p:txBody>
      </p:sp>
      <p:pic>
        <p:nvPicPr>
          <p:cNvPr id="4" name="Picture 3">
            <a:extLst>
              <a:ext uri="{FF2B5EF4-FFF2-40B4-BE49-F238E27FC236}">
                <a16:creationId xmlns:a16="http://schemas.microsoft.com/office/drawing/2014/main" id="{FEB47F8B-5AC3-41BA-9A85-0261250BCA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 y="5668643"/>
            <a:ext cx="670457" cy="918844"/>
          </a:xfrm>
          <a:prstGeom prst="rect">
            <a:avLst/>
          </a:prstGeom>
        </p:spPr>
      </p:pic>
    </p:spTree>
    <p:extLst>
      <p:ext uri="{BB962C8B-B14F-4D97-AF65-F5344CB8AC3E}">
        <p14:creationId xmlns:p14="http://schemas.microsoft.com/office/powerpoint/2010/main" val="414177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Unsupervised Learning ?</a:t>
            </a:r>
          </a:p>
        </p:txBody>
      </p:sp>
      <p:sp>
        <p:nvSpPr>
          <p:cNvPr id="4" name="Date Placeholder 3"/>
          <p:cNvSpPr>
            <a:spLocks noGrp="1"/>
          </p:cNvSpPr>
          <p:nvPr>
            <p:ph type="dt" sz="half" idx="10"/>
          </p:nvPr>
        </p:nvSpPr>
        <p:spPr/>
        <p:txBody>
          <a:bodyPr/>
          <a:lstStyle/>
          <a:p>
            <a:fld id="{9025BDF3-AA5E-4A59-A99C-04FC426501E2}"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sp>
        <p:nvSpPr>
          <p:cNvPr id="8" name="Rectangle 7"/>
          <p:cNvSpPr/>
          <p:nvPr/>
        </p:nvSpPr>
        <p:spPr>
          <a:xfrm>
            <a:off x="1804737" y="4924472"/>
            <a:ext cx="5350042" cy="1015663"/>
          </a:xfrm>
          <a:prstGeom prst="rect">
            <a:avLst/>
          </a:prstGeom>
        </p:spPr>
        <p:txBody>
          <a:bodyPr wrap="square">
            <a:spAutoFit/>
          </a:bodyPr>
          <a:lstStyle/>
          <a:p>
            <a:pPr algn="just"/>
            <a:r>
              <a:rPr lang="id-ID" sz="2000" dirty="0"/>
              <a:t>Model bekerja sendiri untuk menemukan informasi yang mungkin tidak terlihat oleh mata manusia.</a:t>
            </a:r>
          </a:p>
        </p:txBody>
      </p:sp>
      <p:pic>
        <p:nvPicPr>
          <p:cNvPr id="1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546" t="41226" r="34939" b="29827"/>
          <a:stretch/>
        </p:blipFill>
        <p:spPr bwMode="auto">
          <a:xfrm>
            <a:off x="737184" y="1973178"/>
            <a:ext cx="5679658" cy="260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63493447-A4A9-4809-8248-EBCF86AD31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521556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Unsupervised Learning ?</a:t>
            </a:r>
          </a:p>
        </p:txBody>
      </p:sp>
      <p:sp>
        <p:nvSpPr>
          <p:cNvPr id="4" name="Date Placeholder 3"/>
          <p:cNvSpPr>
            <a:spLocks noGrp="1"/>
          </p:cNvSpPr>
          <p:nvPr>
            <p:ph type="dt" sz="half" idx="10"/>
          </p:nvPr>
        </p:nvSpPr>
        <p:spPr/>
        <p:txBody>
          <a:bodyPr/>
          <a:lstStyle/>
          <a:p>
            <a:fld id="{8CE124A9-6B67-4E87-A35B-8C87DC678F27}"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438" t="40413" r="33858" b="30857"/>
          <a:stretch/>
        </p:blipFill>
        <p:spPr bwMode="auto">
          <a:xfrm>
            <a:off x="546446" y="1995570"/>
            <a:ext cx="7259747" cy="328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7324929" y="2137791"/>
            <a:ext cx="962527" cy="2999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5855369" y="5279887"/>
            <a:ext cx="2646948" cy="707886"/>
          </a:xfrm>
          <a:prstGeom prst="rect">
            <a:avLst/>
          </a:prstGeom>
          <a:noFill/>
        </p:spPr>
        <p:txBody>
          <a:bodyPr wrap="square" rtlCol="0">
            <a:spAutoFit/>
          </a:bodyPr>
          <a:lstStyle/>
          <a:p>
            <a:pPr algn="ctr"/>
            <a:r>
              <a:rPr lang="id-ID" sz="2000" dirty="0"/>
              <a:t>Semua data tidak berlabel</a:t>
            </a:r>
          </a:p>
        </p:txBody>
      </p:sp>
      <p:pic>
        <p:nvPicPr>
          <p:cNvPr id="9" name="Picture 8">
            <a:extLst>
              <a:ext uri="{FF2B5EF4-FFF2-40B4-BE49-F238E27FC236}">
                <a16:creationId xmlns:a16="http://schemas.microsoft.com/office/drawing/2014/main" id="{77AD3760-07FD-400B-BE91-1E9CFD7D3E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15681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Unsupervised Learning</a:t>
            </a:r>
          </a:p>
        </p:txBody>
      </p:sp>
      <p:sp>
        <p:nvSpPr>
          <p:cNvPr id="4" name="Date Placeholder 3"/>
          <p:cNvSpPr>
            <a:spLocks noGrp="1"/>
          </p:cNvSpPr>
          <p:nvPr>
            <p:ph type="dt" sz="half" idx="10"/>
          </p:nvPr>
        </p:nvSpPr>
        <p:spPr/>
        <p:txBody>
          <a:bodyPr/>
          <a:lstStyle/>
          <a:p>
            <a:fld id="{B456096B-2EC2-4A11-BC20-0830D115257B}"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sp>
        <p:nvSpPr>
          <p:cNvPr id="7" name="Content Placeholder 2"/>
          <p:cNvSpPr>
            <a:spLocks noGrp="1"/>
          </p:cNvSpPr>
          <p:nvPr>
            <p:ph idx="1"/>
          </p:nvPr>
        </p:nvSpPr>
        <p:spPr>
          <a:xfrm>
            <a:off x="192350" y="4947097"/>
            <a:ext cx="8807270" cy="1302055"/>
          </a:xfrm>
        </p:spPr>
        <p:txBody>
          <a:bodyPr/>
          <a:lstStyle/>
          <a:p>
            <a:r>
              <a:rPr lang="en-US" dirty="0" err="1"/>
              <a:t>Tipe</a:t>
            </a:r>
            <a:r>
              <a:rPr lang="en-US" dirty="0"/>
              <a:t> unsupervised learning </a:t>
            </a:r>
            <a:r>
              <a:rPr lang="en-US" dirty="0" err="1"/>
              <a:t>adalah</a:t>
            </a:r>
            <a:r>
              <a:rPr lang="en-US" dirty="0"/>
              <a:t> Cluster</a:t>
            </a:r>
          </a:p>
          <a:p>
            <a:r>
              <a:rPr lang="en-US" dirty="0" err="1"/>
              <a:t>Contohnya</a:t>
            </a:r>
            <a:r>
              <a:rPr lang="en-US" dirty="0"/>
              <a:t> </a:t>
            </a:r>
            <a:r>
              <a:rPr lang="en-US" dirty="0" err="1"/>
              <a:t>implementasi</a:t>
            </a:r>
            <a:r>
              <a:rPr lang="en-US" dirty="0"/>
              <a:t> fraud </a:t>
            </a:r>
            <a:r>
              <a:rPr lang="en-US" dirty="0" err="1"/>
              <a:t>pada</a:t>
            </a:r>
            <a:r>
              <a:rPr lang="en-US" dirty="0"/>
              <a:t> </a:t>
            </a:r>
            <a:r>
              <a:rPr lang="en-US" dirty="0" err="1"/>
              <a:t>kartu</a:t>
            </a:r>
            <a:r>
              <a:rPr lang="en-US" dirty="0"/>
              <a:t> </a:t>
            </a:r>
            <a:r>
              <a:rPr lang="en-US" dirty="0" err="1"/>
              <a:t>kredit</a:t>
            </a:r>
            <a:endParaRPr lang="en-US" dirty="0"/>
          </a:p>
          <a:p>
            <a:r>
              <a:rPr lang="en-US" dirty="0" err="1"/>
              <a:t>Dapat</a:t>
            </a:r>
            <a:r>
              <a:rPr lang="en-US" dirty="0"/>
              <a:t> </a:t>
            </a:r>
            <a:r>
              <a:rPr lang="en-US" dirty="0" err="1"/>
              <a:t>dikombinasikan</a:t>
            </a:r>
            <a:r>
              <a:rPr lang="en-US" dirty="0"/>
              <a:t> </a:t>
            </a:r>
            <a:r>
              <a:rPr lang="en-US" dirty="0" err="1"/>
              <a:t>dengan</a:t>
            </a:r>
            <a:r>
              <a:rPr lang="en-US" dirty="0"/>
              <a:t> </a:t>
            </a:r>
            <a:r>
              <a:rPr lang="en-US" dirty="0" err="1"/>
              <a:t>algortima</a:t>
            </a:r>
            <a:r>
              <a:rPr lang="en-US" dirty="0"/>
              <a:t> supervised learning</a:t>
            </a:r>
          </a:p>
        </p:txBody>
      </p:sp>
      <p:pic>
        <p:nvPicPr>
          <p:cNvPr id="8" name="Picture 3"/>
          <p:cNvPicPr>
            <a:picLocks noChangeAspect="1" noChangeArrowheads="1"/>
          </p:cNvPicPr>
          <p:nvPr/>
        </p:nvPicPr>
        <p:blipFill>
          <a:blip r:embed="rId2"/>
          <a:srcRect/>
          <a:stretch>
            <a:fillRect/>
          </a:stretch>
        </p:blipFill>
        <p:spPr bwMode="auto">
          <a:xfrm>
            <a:off x="617828" y="1434935"/>
            <a:ext cx="7908345" cy="3087954"/>
          </a:xfrm>
          <a:prstGeom prst="rect">
            <a:avLst/>
          </a:prstGeom>
          <a:noFill/>
          <a:ln w="9525">
            <a:noFill/>
            <a:miter lim="800000"/>
            <a:headEnd/>
            <a:tailEnd/>
          </a:ln>
          <a:effectLst/>
        </p:spPr>
      </p:pic>
      <p:pic>
        <p:nvPicPr>
          <p:cNvPr id="9" name="Picture 8">
            <a:extLst>
              <a:ext uri="{FF2B5EF4-FFF2-40B4-BE49-F238E27FC236}">
                <a16:creationId xmlns:a16="http://schemas.microsoft.com/office/drawing/2014/main" id="{30C39CB0-3643-49EB-9CEE-5FCCE41316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11460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Teknik Unsupervised Learning</a:t>
            </a:r>
          </a:p>
        </p:txBody>
      </p:sp>
      <p:sp>
        <p:nvSpPr>
          <p:cNvPr id="3" name="Content Placeholder 2"/>
          <p:cNvSpPr>
            <a:spLocks noGrp="1"/>
          </p:cNvSpPr>
          <p:nvPr>
            <p:ph idx="1"/>
          </p:nvPr>
        </p:nvSpPr>
        <p:spPr>
          <a:xfrm>
            <a:off x="184897" y="2021305"/>
            <a:ext cx="8814723" cy="4154906"/>
          </a:xfrm>
        </p:spPr>
        <p:txBody>
          <a:bodyPr/>
          <a:lstStyle/>
          <a:p>
            <a:r>
              <a:rPr lang="id-ID" dirty="0"/>
              <a:t>Dimension reduction (reduksi dimensi)</a:t>
            </a:r>
          </a:p>
          <a:p>
            <a:endParaRPr lang="id-ID" dirty="0"/>
          </a:p>
          <a:p>
            <a:r>
              <a:rPr lang="id-ID" dirty="0"/>
              <a:t>Density estimation (Estimasi Kepadatan)</a:t>
            </a:r>
          </a:p>
          <a:p>
            <a:endParaRPr lang="id-ID" dirty="0"/>
          </a:p>
          <a:p>
            <a:r>
              <a:rPr lang="id-ID" dirty="0"/>
              <a:t>Market Basket analysis ( Analisis Keranjang Belanja)</a:t>
            </a:r>
          </a:p>
          <a:p>
            <a:endParaRPr lang="id-ID" dirty="0"/>
          </a:p>
          <a:p>
            <a:r>
              <a:rPr lang="id-ID" dirty="0"/>
              <a:t>Clustering (Pengelompokan)</a:t>
            </a:r>
          </a:p>
        </p:txBody>
      </p:sp>
      <p:sp>
        <p:nvSpPr>
          <p:cNvPr id="4" name="Date Placeholder 3"/>
          <p:cNvSpPr>
            <a:spLocks noGrp="1"/>
          </p:cNvSpPr>
          <p:nvPr>
            <p:ph type="dt" sz="half" idx="10"/>
          </p:nvPr>
        </p:nvSpPr>
        <p:spPr/>
        <p:txBody>
          <a:bodyPr/>
          <a:lstStyle/>
          <a:p>
            <a:fld id="{5A0A684A-7568-4025-AD40-22CE52CB3A33}"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23</a:t>
            </a:fld>
            <a:endParaRPr lang="id-ID" dirty="0"/>
          </a:p>
        </p:txBody>
      </p:sp>
      <p:pic>
        <p:nvPicPr>
          <p:cNvPr id="7" name="Picture 6">
            <a:extLst>
              <a:ext uri="{FF2B5EF4-FFF2-40B4-BE49-F238E27FC236}">
                <a16:creationId xmlns:a16="http://schemas.microsoft.com/office/drawing/2014/main" id="{58F6EA39-C957-4281-906B-A3585B5574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89022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Clustering ?</a:t>
            </a:r>
          </a:p>
        </p:txBody>
      </p:sp>
      <p:sp>
        <p:nvSpPr>
          <p:cNvPr id="3" name="Content Placeholder 2"/>
          <p:cNvSpPr>
            <a:spLocks noGrp="1"/>
          </p:cNvSpPr>
          <p:nvPr>
            <p:ph idx="1"/>
          </p:nvPr>
        </p:nvSpPr>
        <p:spPr/>
        <p:txBody>
          <a:bodyPr/>
          <a:lstStyle/>
          <a:p>
            <a:pPr marL="0" indent="0">
              <a:buNone/>
            </a:pPr>
            <a:r>
              <a:rPr lang="id-ID" dirty="0"/>
              <a:t>.</a:t>
            </a:r>
          </a:p>
        </p:txBody>
      </p:sp>
      <p:sp>
        <p:nvSpPr>
          <p:cNvPr id="4" name="Date Placeholder 3"/>
          <p:cNvSpPr>
            <a:spLocks noGrp="1"/>
          </p:cNvSpPr>
          <p:nvPr>
            <p:ph type="dt" sz="half" idx="10"/>
          </p:nvPr>
        </p:nvSpPr>
        <p:spPr/>
        <p:txBody>
          <a:bodyPr/>
          <a:lstStyle/>
          <a:p>
            <a:fld id="{5AC9F528-2E5D-4E02-A531-9DFB5966143D}"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558" t="39392" r="15473" b="20224"/>
          <a:stretch/>
        </p:blipFill>
        <p:spPr bwMode="auto">
          <a:xfrm>
            <a:off x="5345084" y="1710914"/>
            <a:ext cx="3416531" cy="310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98193" y="1839251"/>
            <a:ext cx="4954386" cy="2554545"/>
          </a:xfrm>
          <a:prstGeom prst="rect">
            <a:avLst/>
          </a:prstGeom>
        </p:spPr>
        <p:txBody>
          <a:bodyPr wrap="square">
            <a:spAutoFit/>
          </a:bodyPr>
          <a:lstStyle/>
          <a:p>
            <a:pPr marL="285750" indent="-285750" algn="just">
              <a:buFont typeface="Arial" pitchFamily="34" charset="0"/>
              <a:buChar char="•"/>
            </a:pPr>
            <a:r>
              <a:rPr lang="id-ID" sz="2000" dirty="0"/>
              <a:t>Clustering dianggap sebagai salah satu pembelajaran mesin tanpa pengawasan yang paling populer.  Teknik yang digunakan adalah  untuk mengelompokkan titik data atau objek yang serupa.</a:t>
            </a:r>
          </a:p>
          <a:p>
            <a:pPr marL="285750" indent="-285750" algn="just">
              <a:buFont typeface="Arial" pitchFamily="34" charset="0"/>
              <a:buChar char="•"/>
            </a:pPr>
            <a:endParaRPr lang="id-ID" sz="2000" dirty="0"/>
          </a:p>
          <a:p>
            <a:pPr marL="285750" indent="-285750" algn="just">
              <a:buFont typeface="Arial" pitchFamily="34" charset="0"/>
              <a:buChar char="•"/>
            </a:pPr>
            <a:endParaRPr lang="id-ID" sz="2000" dirty="0"/>
          </a:p>
        </p:txBody>
      </p:sp>
      <p:pic>
        <p:nvPicPr>
          <p:cNvPr id="9" name="Picture 8">
            <a:extLst>
              <a:ext uri="{FF2B5EF4-FFF2-40B4-BE49-F238E27FC236}">
                <a16:creationId xmlns:a16="http://schemas.microsoft.com/office/drawing/2014/main" id="{8C0F234A-EA3D-4D9B-9AC7-0780E7EC54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81553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Clustering ?</a:t>
            </a:r>
          </a:p>
        </p:txBody>
      </p:sp>
      <p:sp>
        <p:nvSpPr>
          <p:cNvPr id="4" name="Date Placeholder 3"/>
          <p:cNvSpPr>
            <a:spLocks noGrp="1"/>
          </p:cNvSpPr>
          <p:nvPr>
            <p:ph type="dt" sz="half" idx="10"/>
          </p:nvPr>
        </p:nvSpPr>
        <p:spPr/>
        <p:txBody>
          <a:bodyPr/>
          <a:lstStyle/>
          <a:p>
            <a:fld id="{B23E6BF8-720A-43F7-8B4A-EDA8C1BF6531}"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pic>
        <p:nvPicPr>
          <p:cNvPr id="7" name="Google Shape;169;p36"/>
          <p:cNvPicPr preferRelativeResize="0">
            <a:picLocks noGrp="1"/>
          </p:cNvPicPr>
          <p:nvPr>
            <p:ph idx="1"/>
          </p:nvPr>
        </p:nvPicPr>
        <p:blipFill rotWithShape="1">
          <a:blip r:embed="rId3">
            <a:alphaModFix/>
          </a:blip>
          <a:srcRect l="40681" t="33303" r="30065" b="18783"/>
          <a:stretch/>
        </p:blipFill>
        <p:spPr>
          <a:xfrm>
            <a:off x="5502441" y="1652337"/>
            <a:ext cx="3465095" cy="3192380"/>
          </a:xfrm>
          <a:prstGeom prst="rect">
            <a:avLst/>
          </a:prstGeom>
          <a:noFill/>
          <a:ln>
            <a:noFill/>
          </a:ln>
        </p:spPr>
      </p:pic>
      <p:sp>
        <p:nvSpPr>
          <p:cNvPr id="8" name="Rectangle 7"/>
          <p:cNvSpPr/>
          <p:nvPr/>
        </p:nvSpPr>
        <p:spPr>
          <a:xfrm>
            <a:off x="208548" y="1824063"/>
            <a:ext cx="5005136" cy="2246769"/>
          </a:xfrm>
          <a:prstGeom prst="rect">
            <a:avLst/>
          </a:prstGeom>
        </p:spPr>
        <p:txBody>
          <a:bodyPr wrap="square">
            <a:spAutoFit/>
          </a:bodyPr>
          <a:lstStyle/>
          <a:p>
            <a:pPr marL="285750" indent="-285750" algn="just">
              <a:buFont typeface="Arial" pitchFamily="34" charset="0"/>
              <a:buChar char="•"/>
            </a:pPr>
            <a:r>
              <a:rPr lang="id-ID" sz="2000" dirty="0"/>
              <a:t>Secara umum, Clustering digunakan terutama untuk: </a:t>
            </a:r>
          </a:p>
          <a:p>
            <a:pPr algn="just"/>
            <a:r>
              <a:rPr lang="id-ID" sz="2000" dirty="0"/>
              <a:t>	- Menemukan Struktur</a:t>
            </a:r>
          </a:p>
          <a:p>
            <a:pPr algn="just"/>
            <a:r>
              <a:rPr lang="id-ID" sz="2000" dirty="0"/>
              <a:t> </a:t>
            </a:r>
          </a:p>
          <a:p>
            <a:pPr algn="just"/>
            <a:r>
              <a:rPr lang="id-ID" sz="2000" dirty="0"/>
              <a:t> 	- Peringkasan (summerization)</a:t>
            </a:r>
          </a:p>
          <a:p>
            <a:pPr algn="just"/>
            <a:endParaRPr lang="id-ID" sz="2000" dirty="0"/>
          </a:p>
          <a:p>
            <a:pPr algn="just"/>
            <a:r>
              <a:rPr lang="id-ID" sz="2000" dirty="0"/>
              <a:t>	- Deteksi anomali </a:t>
            </a:r>
          </a:p>
        </p:txBody>
      </p:sp>
      <p:pic>
        <p:nvPicPr>
          <p:cNvPr id="9" name="Picture 8">
            <a:extLst>
              <a:ext uri="{FF2B5EF4-FFF2-40B4-BE49-F238E27FC236}">
                <a16:creationId xmlns:a16="http://schemas.microsoft.com/office/drawing/2014/main" id="{1DCE0876-0D6E-4174-997F-6DC0414977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033932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Supervised vs Unsupervised</a:t>
            </a:r>
          </a:p>
        </p:txBody>
      </p:sp>
      <p:sp>
        <p:nvSpPr>
          <p:cNvPr id="3" name="Content Placeholder 2"/>
          <p:cNvSpPr>
            <a:spLocks noGrp="1"/>
          </p:cNvSpPr>
          <p:nvPr>
            <p:ph idx="1"/>
          </p:nvPr>
        </p:nvSpPr>
        <p:spPr>
          <a:xfrm>
            <a:off x="184897" y="1451811"/>
            <a:ext cx="4066261" cy="4724400"/>
          </a:xfrm>
        </p:spPr>
        <p:txBody>
          <a:bodyPr/>
          <a:lstStyle/>
          <a:p>
            <a:pPr marL="0" indent="0">
              <a:buNone/>
            </a:pPr>
            <a:r>
              <a:rPr lang="id-ID" b="1" dirty="0">
                <a:solidFill>
                  <a:srgbClr val="7030A0"/>
                </a:solidFill>
              </a:rPr>
              <a:t>Supervised</a:t>
            </a:r>
          </a:p>
          <a:p>
            <a:r>
              <a:rPr lang="id-ID" dirty="0">
                <a:solidFill>
                  <a:schemeClr val="tx1"/>
                </a:solidFill>
              </a:rPr>
              <a:t>Klasifikasi: </a:t>
            </a:r>
          </a:p>
          <a:p>
            <a:pPr lvl="1"/>
            <a:r>
              <a:rPr lang="id-ID" sz="2000" dirty="0">
                <a:solidFill>
                  <a:schemeClr val="tx1"/>
                </a:solidFill>
              </a:rPr>
              <a:t>Klasifikasi data berlabel</a:t>
            </a:r>
          </a:p>
          <a:p>
            <a:r>
              <a:rPr lang="id-ID" dirty="0">
                <a:solidFill>
                  <a:schemeClr val="tx1"/>
                </a:solidFill>
              </a:rPr>
              <a:t>Regresi :</a:t>
            </a:r>
          </a:p>
          <a:p>
            <a:pPr lvl="1"/>
            <a:r>
              <a:rPr lang="id-ID" sz="2000" dirty="0">
                <a:solidFill>
                  <a:schemeClr val="tx1"/>
                </a:solidFill>
              </a:rPr>
              <a:t>Prediksi tren dari data berlebel sebelumnya.</a:t>
            </a:r>
          </a:p>
          <a:p>
            <a:r>
              <a:rPr lang="id-ID" dirty="0">
                <a:solidFill>
                  <a:schemeClr val="tx1"/>
                </a:solidFill>
              </a:rPr>
              <a:t>Memiliki metode evaluasi dibandingkan unsupervised leraning</a:t>
            </a:r>
          </a:p>
          <a:p>
            <a:r>
              <a:rPr lang="id-ID" dirty="0">
                <a:solidFill>
                  <a:schemeClr val="tx1"/>
                </a:solidFill>
              </a:rPr>
              <a:t>Lingkungan yang lebih terkontrol</a:t>
            </a:r>
          </a:p>
          <a:p>
            <a:pPr lvl="1"/>
            <a:endParaRPr lang="id-ID" dirty="0">
              <a:solidFill>
                <a:schemeClr val="tx1"/>
              </a:solidFill>
            </a:endParaRPr>
          </a:p>
          <a:p>
            <a:pPr lvl="1"/>
            <a:endParaRPr lang="id-ID" dirty="0">
              <a:solidFill>
                <a:schemeClr val="tx1"/>
              </a:solidFill>
            </a:endParaRPr>
          </a:p>
          <a:p>
            <a:pPr lvl="1"/>
            <a:endParaRPr lang="id-ID" dirty="0">
              <a:solidFill>
                <a:schemeClr val="tx1"/>
              </a:solidFill>
            </a:endParaRPr>
          </a:p>
          <a:p>
            <a:pPr lvl="1"/>
            <a:endParaRPr lang="id-ID" dirty="0">
              <a:solidFill>
                <a:schemeClr val="tx1"/>
              </a:solidFill>
            </a:endParaRPr>
          </a:p>
          <a:p>
            <a:endParaRPr lang="id-ID" dirty="0">
              <a:solidFill>
                <a:schemeClr val="tx1"/>
              </a:solidFill>
            </a:endParaRPr>
          </a:p>
          <a:p>
            <a:endParaRPr lang="id-ID" dirty="0">
              <a:solidFill>
                <a:schemeClr val="tx1"/>
              </a:solidFill>
            </a:endParaRPr>
          </a:p>
          <a:p>
            <a:pPr marL="0" indent="0">
              <a:buNone/>
            </a:pPr>
            <a:endParaRPr lang="id-ID" dirty="0"/>
          </a:p>
        </p:txBody>
      </p:sp>
      <p:sp>
        <p:nvSpPr>
          <p:cNvPr id="4" name="Date Placeholder 3"/>
          <p:cNvSpPr>
            <a:spLocks noGrp="1"/>
          </p:cNvSpPr>
          <p:nvPr>
            <p:ph type="dt" sz="half" idx="10"/>
          </p:nvPr>
        </p:nvSpPr>
        <p:spPr/>
        <p:txBody>
          <a:bodyPr/>
          <a:lstStyle/>
          <a:p>
            <a:fld id="{1F1434A4-2C61-4F2C-9140-ED5D598333D5}"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sp>
        <p:nvSpPr>
          <p:cNvPr id="7" name="Content Placeholder 2"/>
          <p:cNvSpPr txBox="1">
            <a:spLocks/>
          </p:cNvSpPr>
          <p:nvPr/>
        </p:nvSpPr>
        <p:spPr>
          <a:xfrm>
            <a:off x="4604497" y="1323474"/>
            <a:ext cx="4066261" cy="47244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d-ID" b="1" dirty="0">
                <a:solidFill>
                  <a:srgbClr val="7030A0"/>
                </a:solidFill>
              </a:rPr>
              <a:t>Unsupervised</a:t>
            </a:r>
          </a:p>
          <a:p>
            <a:r>
              <a:rPr lang="id-ID" dirty="0">
                <a:solidFill>
                  <a:schemeClr val="tx1"/>
                </a:solidFill>
              </a:rPr>
              <a:t>Klustering (pengelompokan) </a:t>
            </a:r>
          </a:p>
          <a:p>
            <a:pPr lvl="1"/>
            <a:r>
              <a:rPr lang="id-ID" sz="2000" dirty="0">
                <a:solidFill>
                  <a:schemeClr val="tx1"/>
                </a:solidFill>
              </a:rPr>
              <a:t>Menemukan pola dan mengelopokkan dari data yang tidak berlabel.</a:t>
            </a:r>
          </a:p>
          <a:p>
            <a:r>
              <a:rPr lang="id-ID" dirty="0">
                <a:solidFill>
                  <a:schemeClr val="tx1"/>
                </a:solidFill>
              </a:rPr>
              <a:t>Memiliki sedikit metode evaluasi dbanding Supervised Learning</a:t>
            </a:r>
          </a:p>
          <a:p>
            <a:r>
              <a:rPr lang="id-ID" dirty="0">
                <a:solidFill>
                  <a:schemeClr val="tx1"/>
                </a:solidFill>
              </a:rPr>
              <a:t>Lingkungan yang kurang terkontrol</a:t>
            </a:r>
          </a:p>
          <a:p>
            <a:pPr lvl="1"/>
            <a:endParaRPr lang="id-ID" dirty="0">
              <a:solidFill>
                <a:schemeClr val="tx1"/>
              </a:solidFill>
            </a:endParaRPr>
          </a:p>
          <a:p>
            <a:pPr lvl="1"/>
            <a:endParaRPr lang="id-ID" dirty="0">
              <a:solidFill>
                <a:schemeClr val="tx1"/>
              </a:solidFill>
            </a:endParaRPr>
          </a:p>
          <a:p>
            <a:pPr lvl="1"/>
            <a:endParaRPr lang="id-ID" dirty="0">
              <a:solidFill>
                <a:schemeClr val="tx1"/>
              </a:solidFill>
            </a:endParaRPr>
          </a:p>
          <a:p>
            <a:pPr lvl="1"/>
            <a:endParaRPr lang="id-ID" dirty="0">
              <a:solidFill>
                <a:schemeClr val="tx1"/>
              </a:solidFill>
            </a:endParaRPr>
          </a:p>
          <a:p>
            <a:endParaRPr lang="id-ID" dirty="0">
              <a:solidFill>
                <a:schemeClr val="tx1"/>
              </a:solidFill>
            </a:endParaRPr>
          </a:p>
          <a:p>
            <a:endParaRPr lang="id-ID" dirty="0">
              <a:solidFill>
                <a:schemeClr val="tx1"/>
              </a:solidFill>
            </a:endParaRPr>
          </a:p>
          <a:p>
            <a:pPr marL="0" indent="0">
              <a:buFont typeface="Arial" panose="020B0604020202020204" pitchFamily="34" charset="0"/>
              <a:buNone/>
            </a:pPr>
            <a:endParaRPr lang="id-ID" dirty="0"/>
          </a:p>
        </p:txBody>
      </p:sp>
      <p:pic>
        <p:nvPicPr>
          <p:cNvPr id="8" name="Picture 7">
            <a:extLst>
              <a:ext uri="{FF2B5EF4-FFF2-40B4-BE49-F238E27FC236}">
                <a16:creationId xmlns:a16="http://schemas.microsoft.com/office/drawing/2014/main" id="{2C06023C-0B7F-4265-B7F2-DB4C6F909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79153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ADFF0E6E-6192-4288-98C6-EBCB89A44A3E}"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Supervised vs. Unsupervisd</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401970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Machine Learning Berdasarkan Campur Tangan Manusia</a:t>
            </a:r>
          </a:p>
        </p:txBody>
      </p:sp>
      <p:sp>
        <p:nvSpPr>
          <p:cNvPr id="4" name="Date Placeholder 3"/>
          <p:cNvSpPr>
            <a:spLocks noGrp="1"/>
          </p:cNvSpPr>
          <p:nvPr>
            <p:ph type="dt" sz="half" idx="10"/>
          </p:nvPr>
        </p:nvSpPr>
        <p:spPr/>
        <p:txBody>
          <a:bodyPr/>
          <a:lstStyle/>
          <a:p>
            <a:fld id="{6FF94D7B-A6A7-4B73-B11D-576E1D03D348}"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pic>
        <p:nvPicPr>
          <p:cNvPr id="25" name="Picture 24"/>
          <p:cNvPicPr>
            <a:picLocks noChangeAspect="1"/>
          </p:cNvPicPr>
          <p:nvPr/>
        </p:nvPicPr>
        <p:blipFill>
          <a:blip r:embed="rId3"/>
          <a:stretch>
            <a:fillRect/>
          </a:stretch>
        </p:blipFill>
        <p:spPr>
          <a:xfrm>
            <a:off x="1288066" y="1547921"/>
            <a:ext cx="6567869" cy="4547387"/>
          </a:xfrm>
          <a:prstGeom prst="rect">
            <a:avLst/>
          </a:prstGeom>
        </p:spPr>
      </p:pic>
      <p:pic>
        <p:nvPicPr>
          <p:cNvPr id="7" name="Picture 6">
            <a:extLst>
              <a:ext uri="{FF2B5EF4-FFF2-40B4-BE49-F238E27FC236}">
                <a16:creationId xmlns:a16="http://schemas.microsoft.com/office/drawing/2014/main" id="{F6959049-CCBC-4F28-BB17-61D756D5F9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708942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nSpc>
                <a:spcPct val="100000"/>
              </a:lnSpc>
            </a:pPr>
            <a:r>
              <a:rPr lang="id-ID" dirty="0"/>
              <a:t>Supervised Learning</a:t>
            </a:r>
          </a:p>
        </p:txBody>
      </p:sp>
      <p:sp>
        <p:nvSpPr>
          <p:cNvPr id="8" name="Text Placeholder 7"/>
          <p:cNvSpPr>
            <a:spLocks noGrp="1"/>
          </p:cNvSpPr>
          <p:nvPr>
            <p:ph type="body" idx="1"/>
          </p:nvPr>
        </p:nvSpPr>
        <p:spPr/>
        <p:txBody>
          <a:bodyPr>
            <a:normAutofit fontScale="85000" lnSpcReduction="10000"/>
          </a:bodyPr>
          <a:lstStyle/>
          <a:p>
            <a:r>
              <a:rPr lang="id-ID" dirty="0"/>
              <a:t>Bagian 1</a:t>
            </a:r>
          </a:p>
        </p:txBody>
      </p:sp>
      <p:sp>
        <p:nvSpPr>
          <p:cNvPr id="4" name="Date Placeholder 3"/>
          <p:cNvSpPr>
            <a:spLocks noGrp="1"/>
          </p:cNvSpPr>
          <p:nvPr>
            <p:ph type="dt" sz="half" idx="10"/>
          </p:nvPr>
        </p:nvSpPr>
        <p:spPr/>
        <p:txBody>
          <a:bodyPr/>
          <a:lstStyle/>
          <a:p>
            <a:fld id="{94A770B0-B245-4E05-A758-BF9B19E66DAA}"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pic>
        <p:nvPicPr>
          <p:cNvPr id="9" name="Picture 8">
            <a:extLst>
              <a:ext uri="{FF2B5EF4-FFF2-40B4-BE49-F238E27FC236}">
                <a16:creationId xmlns:a16="http://schemas.microsoft.com/office/drawing/2014/main" id="{B7652753-89D1-44C1-9B45-CD2F20D9D4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82694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7" name="Content Placeholder 6"/>
          <p:cNvSpPr>
            <a:spLocks noGrp="1"/>
          </p:cNvSpPr>
          <p:nvPr>
            <p:ph idx="1"/>
          </p:nvPr>
        </p:nvSpPr>
        <p:spPr>
          <a:xfrm>
            <a:off x="184897" y="1909011"/>
            <a:ext cx="4889379" cy="4267200"/>
          </a:xfrm>
        </p:spPr>
        <p:txBody>
          <a:bodyPr anchor="ctr"/>
          <a:lstStyle/>
          <a:p>
            <a:pPr marL="457200" lvl="1" indent="0">
              <a:buNone/>
            </a:pPr>
            <a:endParaRPr lang="id-ID" dirty="0"/>
          </a:p>
          <a:p>
            <a:pPr lvl="1"/>
            <a:endParaRPr lang="id-ID" dirty="0"/>
          </a:p>
          <a:p>
            <a:pPr marL="0" indent="0">
              <a:buNone/>
            </a:pPr>
            <a:endParaRPr lang="id-ID" dirty="0"/>
          </a:p>
        </p:txBody>
      </p:sp>
      <p:sp>
        <p:nvSpPr>
          <p:cNvPr id="4" name="Date Placeholder 3"/>
          <p:cNvSpPr>
            <a:spLocks noGrp="1"/>
          </p:cNvSpPr>
          <p:nvPr>
            <p:ph type="dt" sz="half" idx="10"/>
          </p:nvPr>
        </p:nvSpPr>
        <p:spPr/>
        <p:txBody>
          <a:bodyPr/>
          <a:lstStyle/>
          <a:p>
            <a:fld id="{12935DEB-BDD2-4938-A2C3-C8EE439DF649}"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687" t="41581" r="39531" b="19854"/>
          <a:stretch/>
        </p:blipFill>
        <p:spPr bwMode="auto">
          <a:xfrm>
            <a:off x="4997002" y="1648497"/>
            <a:ext cx="4005330" cy="336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4589" y="1648497"/>
            <a:ext cx="4772413" cy="2862322"/>
          </a:xfrm>
          <a:prstGeom prst="rect">
            <a:avLst/>
          </a:prstGeom>
        </p:spPr>
        <p:txBody>
          <a:bodyPr wrap="square">
            <a:spAutoFit/>
          </a:bodyPr>
          <a:lstStyle/>
          <a:p>
            <a:pPr marL="285750" indent="-285750">
              <a:buFont typeface="Arial" pitchFamily="34" charset="0"/>
              <a:buChar char="•"/>
            </a:pPr>
            <a:r>
              <a:rPr lang="id-ID" sz="2000" dirty="0"/>
              <a:t>Model Supervised Learning yaitu Mengajarkan model dengan pengetahuan sehingga dapat memprediksikannya di masa mendatang.</a:t>
            </a:r>
          </a:p>
          <a:p>
            <a:pPr marL="285750" indent="-285750">
              <a:buFont typeface="Arial" pitchFamily="34" charset="0"/>
              <a:buChar char="•"/>
            </a:pPr>
            <a:endParaRPr lang="id-ID" sz="2000" dirty="0"/>
          </a:p>
          <a:p>
            <a:pPr marL="285750" indent="-285750">
              <a:buFont typeface="Arial" pitchFamily="34" charset="0"/>
              <a:buChar char="•"/>
            </a:pPr>
            <a:r>
              <a:rPr lang="id-ID" sz="2000" dirty="0"/>
              <a:t>Mengajarkan model dan melatihnya dengan beberapa data dari dataset  yang berlabel.</a:t>
            </a:r>
          </a:p>
        </p:txBody>
      </p:sp>
      <p:pic>
        <p:nvPicPr>
          <p:cNvPr id="9" name="Picture 8">
            <a:extLst>
              <a:ext uri="{FF2B5EF4-FFF2-40B4-BE49-F238E27FC236}">
                <a16:creationId xmlns:a16="http://schemas.microsoft.com/office/drawing/2014/main" id="{202B9DD6-33EB-4997-8DD4-038194F66D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92193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Date Placeholder 3"/>
          <p:cNvSpPr>
            <a:spLocks noGrp="1"/>
          </p:cNvSpPr>
          <p:nvPr>
            <p:ph type="dt" sz="half" idx="10"/>
          </p:nvPr>
        </p:nvSpPr>
        <p:spPr/>
        <p:txBody>
          <a:bodyPr/>
          <a:lstStyle/>
          <a:p>
            <a:fld id="{F6234B4D-8A8C-4C90-911C-6C1784112631}"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sp>
        <p:nvSpPr>
          <p:cNvPr id="7" name="Rectangle 6"/>
          <p:cNvSpPr/>
          <p:nvPr/>
        </p:nvSpPr>
        <p:spPr>
          <a:xfrm>
            <a:off x="3532702" y="3054501"/>
            <a:ext cx="2791326" cy="23444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solidFill>
                  <a:schemeClr val="tx1"/>
                </a:solidFill>
              </a:rPr>
              <a:t>Algoritma</a:t>
            </a:r>
            <a:endParaRPr lang="en-US" dirty="0">
              <a:solidFill>
                <a:schemeClr val="tx1"/>
              </a:solidFill>
            </a:endParaRPr>
          </a:p>
          <a:p>
            <a:pPr algn="ctr"/>
            <a:r>
              <a:rPr lang="en-US" dirty="0">
                <a:solidFill>
                  <a:schemeClr val="tx1"/>
                </a:solidFill>
              </a:rPr>
              <a:t>Machine Learning</a:t>
            </a:r>
          </a:p>
        </p:txBody>
      </p:sp>
      <p:sp>
        <p:nvSpPr>
          <p:cNvPr id="8" name="Oval 7"/>
          <p:cNvSpPr/>
          <p:nvPr/>
        </p:nvSpPr>
        <p:spPr>
          <a:xfrm>
            <a:off x="431992" y="3535765"/>
            <a:ext cx="1698171" cy="125816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Data </a:t>
            </a:r>
          </a:p>
          <a:p>
            <a:pPr algn="ctr"/>
            <a:r>
              <a:rPr lang="en-US" dirty="0">
                <a:solidFill>
                  <a:schemeClr val="tx1"/>
                </a:solidFill>
              </a:rPr>
              <a:t>Input</a:t>
            </a:r>
          </a:p>
        </p:txBody>
      </p:sp>
      <p:sp>
        <p:nvSpPr>
          <p:cNvPr id="9" name="Hexagon 8"/>
          <p:cNvSpPr/>
          <p:nvPr/>
        </p:nvSpPr>
        <p:spPr>
          <a:xfrm>
            <a:off x="7403432" y="3693894"/>
            <a:ext cx="1423164" cy="907526"/>
          </a:xfrm>
          <a:prstGeom prst="hexag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Data</a:t>
            </a:r>
          </a:p>
          <a:p>
            <a:pPr algn="ctr"/>
            <a:r>
              <a:rPr lang="en-US" dirty="0" err="1">
                <a:solidFill>
                  <a:schemeClr val="tx1"/>
                </a:solidFill>
              </a:rPr>
              <a:t>Ouput</a:t>
            </a:r>
            <a:endParaRPr lang="en-US" dirty="0">
              <a:solidFill>
                <a:schemeClr val="tx1"/>
              </a:solidFill>
            </a:endParaRPr>
          </a:p>
        </p:txBody>
      </p:sp>
      <p:sp>
        <p:nvSpPr>
          <p:cNvPr id="10" name="Right Arrow 9"/>
          <p:cNvSpPr/>
          <p:nvPr/>
        </p:nvSpPr>
        <p:spPr>
          <a:xfrm>
            <a:off x="2384545" y="3927650"/>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ight Arrow 10"/>
          <p:cNvSpPr/>
          <p:nvPr/>
        </p:nvSpPr>
        <p:spPr>
          <a:xfrm>
            <a:off x="6414551" y="3811918"/>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Left-Right Arrow 11"/>
          <p:cNvSpPr/>
          <p:nvPr/>
        </p:nvSpPr>
        <p:spPr>
          <a:xfrm>
            <a:off x="136357" y="2298230"/>
            <a:ext cx="3107585" cy="7287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Tersedia</a:t>
            </a:r>
            <a:endParaRPr lang="en-US" dirty="0"/>
          </a:p>
        </p:txBody>
      </p:sp>
      <p:sp>
        <p:nvSpPr>
          <p:cNvPr id="13" name="Left-Right Arrow 12"/>
          <p:cNvSpPr/>
          <p:nvPr/>
        </p:nvSpPr>
        <p:spPr>
          <a:xfrm>
            <a:off x="6365278" y="2284480"/>
            <a:ext cx="2634342" cy="6336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a:t>Tersedia</a:t>
            </a:r>
            <a:endParaRPr lang="en-US" dirty="0"/>
          </a:p>
        </p:txBody>
      </p:sp>
      <p:pic>
        <p:nvPicPr>
          <p:cNvPr id="14" name="Picture 13">
            <a:extLst>
              <a:ext uri="{FF2B5EF4-FFF2-40B4-BE49-F238E27FC236}">
                <a16:creationId xmlns:a16="http://schemas.microsoft.com/office/drawing/2014/main" id="{F8DE7ED6-6894-4DFA-A5F6-DA7C004A2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14326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DD006707-7213-4DA0-9E1F-C2CF1882D38E}"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pic>
        <p:nvPicPr>
          <p:cNvPr id="7" name="Google Shape;144;p31"/>
          <p:cNvPicPr preferRelativeResize="0">
            <a:picLocks noGrp="1"/>
          </p:cNvPicPr>
          <p:nvPr>
            <p:ph idx="1"/>
          </p:nvPr>
        </p:nvPicPr>
        <p:blipFill rotWithShape="1">
          <a:blip r:embed="rId2">
            <a:alphaModFix/>
          </a:blip>
          <a:srcRect l="4721" t="34024" r="24381" b="22178"/>
          <a:stretch/>
        </p:blipFill>
        <p:spPr>
          <a:xfrm>
            <a:off x="287501" y="2646948"/>
            <a:ext cx="8448265" cy="2935705"/>
          </a:xfrm>
          <a:prstGeom prst="rect">
            <a:avLst/>
          </a:prstGeom>
          <a:noFill/>
          <a:ln>
            <a:noFill/>
          </a:ln>
        </p:spPr>
      </p:pic>
      <p:sp>
        <p:nvSpPr>
          <p:cNvPr id="8" name="TextBox 7"/>
          <p:cNvSpPr txBox="1"/>
          <p:nvPr/>
        </p:nvSpPr>
        <p:spPr>
          <a:xfrm>
            <a:off x="1058779" y="1700463"/>
            <a:ext cx="6288505" cy="707886"/>
          </a:xfrm>
          <a:prstGeom prst="rect">
            <a:avLst/>
          </a:prstGeom>
          <a:noFill/>
        </p:spPr>
        <p:txBody>
          <a:bodyPr wrap="square" rtlCol="0">
            <a:spAutoFit/>
          </a:bodyPr>
          <a:lstStyle/>
          <a:p>
            <a:pPr marL="285750" indent="-285750" algn="just">
              <a:buFont typeface="Arial" pitchFamily="34" charset="0"/>
              <a:buChar char="•"/>
            </a:pPr>
            <a:r>
              <a:rPr lang="id-ID" sz="2000" dirty="0"/>
              <a:t>Mengajarkan model dan melatihnya dengan beberapa data dari dataset  yang berlabel.</a:t>
            </a:r>
          </a:p>
        </p:txBody>
      </p:sp>
      <p:pic>
        <p:nvPicPr>
          <p:cNvPr id="9" name="Picture 8">
            <a:extLst>
              <a:ext uri="{FF2B5EF4-FFF2-40B4-BE49-F238E27FC236}">
                <a16:creationId xmlns:a16="http://schemas.microsoft.com/office/drawing/2014/main" id="{741B3771-5F42-4B08-AAD7-7B461F201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111548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39A0626C-B8BB-4C2E-9027-FFDA98FC4805}"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546" t="39472" r="10216" b="22150"/>
          <a:stretch/>
        </p:blipFill>
        <p:spPr bwMode="auto">
          <a:xfrm>
            <a:off x="673015" y="2229852"/>
            <a:ext cx="7837657" cy="280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88222" y="1620253"/>
            <a:ext cx="5807242" cy="400110"/>
          </a:xfrm>
          <a:prstGeom prst="rect">
            <a:avLst/>
          </a:prstGeom>
          <a:noFill/>
        </p:spPr>
        <p:txBody>
          <a:bodyPr wrap="square" rtlCol="0">
            <a:spAutoFit/>
          </a:bodyPr>
          <a:lstStyle/>
          <a:p>
            <a:pPr algn="ctr"/>
            <a:r>
              <a:rPr lang="id-ID" sz="2000" dirty="0"/>
              <a:t>Mengajarkan model dengan data berlabel</a:t>
            </a:r>
          </a:p>
        </p:txBody>
      </p:sp>
      <p:sp>
        <p:nvSpPr>
          <p:cNvPr id="9" name="TextBox 8"/>
          <p:cNvSpPr txBox="1"/>
          <p:nvPr/>
        </p:nvSpPr>
        <p:spPr>
          <a:xfrm>
            <a:off x="1267326" y="4989095"/>
            <a:ext cx="6561221" cy="923330"/>
          </a:xfrm>
          <a:prstGeom prst="rect">
            <a:avLst/>
          </a:prstGeom>
          <a:noFill/>
        </p:spPr>
        <p:txBody>
          <a:bodyPr wrap="square" rtlCol="0">
            <a:spAutoFit/>
          </a:bodyPr>
          <a:lstStyle/>
          <a:p>
            <a:pPr algn="ctr"/>
            <a:r>
              <a:rPr lang="id-ID" dirty="0"/>
              <a:t>Data historis pasien kanker yang terdiri dari komponen clump, unifSize, UnifShape, MargAdh, SingEplSize, bareNuc, BlandChrom, NormNucl, Mit dan Class. </a:t>
            </a:r>
          </a:p>
        </p:txBody>
      </p:sp>
      <p:pic>
        <p:nvPicPr>
          <p:cNvPr id="10" name="Picture 9">
            <a:extLst>
              <a:ext uri="{FF2B5EF4-FFF2-40B4-BE49-F238E27FC236}">
                <a16:creationId xmlns:a16="http://schemas.microsoft.com/office/drawing/2014/main" id="{16271F8D-8566-4E1F-BCF5-19129EE711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534903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F9717369-8A2F-4508-AB7C-D34E6AAF771E}"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926" t="40880" r="13351" b="22059"/>
          <a:stretch/>
        </p:blipFill>
        <p:spPr bwMode="auto">
          <a:xfrm>
            <a:off x="621193" y="2031012"/>
            <a:ext cx="7858590" cy="304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27747" y="1620253"/>
            <a:ext cx="5807242" cy="400110"/>
          </a:xfrm>
          <a:prstGeom prst="rect">
            <a:avLst/>
          </a:prstGeom>
          <a:noFill/>
        </p:spPr>
        <p:txBody>
          <a:bodyPr wrap="square" rtlCol="0">
            <a:spAutoFit/>
          </a:bodyPr>
          <a:lstStyle/>
          <a:p>
            <a:r>
              <a:rPr lang="id-ID" sz="2000" dirty="0"/>
              <a:t>Mengajarkan model dengan data berlabel</a:t>
            </a:r>
          </a:p>
        </p:txBody>
      </p:sp>
      <p:sp>
        <p:nvSpPr>
          <p:cNvPr id="9" name="Rectangle 8"/>
          <p:cNvSpPr/>
          <p:nvPr/>
        </p:nvSpPr>
        <p:spPr>
          <a:xfrm>
            <a:off x="954505" y="5079013"/>
            <a:ext cx="7191967" cy="369332"/>
          </a:xfrm>
          <a:prstGeom prst="rect">
            <a:avLst/>
          </a:prstGeom>
        </p:spPr>
        <p:txBody>
          <a:bodyPr wrap="square">
            <a:spAutoFit/>
          </a:bodyPr>
          <a:lstStyle/>
          <a:p>
            <a:r>
              <a:rPr lang="id-ID" dirty="0"/>
              <a:t>Class adalah data berlabel dari karakteristik data.</a:t>
            </a:r>
          </a:p>
        </p:txBody>
      </p:sp>
      <p:pic>
        <p:nvPicPr>
          <p:cNvPr id="10" name="Picture 9">
            <a:extLst>
              <a:ext uri="{FF2B5EF4-FFF2-40B4-BE49-F238E27FC236}">
                <a16:creationId xmlns:a16="http://schemas.microsoft.com/office/drawing/2014/main" id="{9CEBDE5F-A2FD-4B49-8870-A9BF46ECA7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5376638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1174</TotalTime>
  <Words>1233</Words>
  <Application>Microsoft Macintosh PowerPoint</Application>
  <PresentationFormat>On-screen Show (4:3)</PresentationFormat>
  <Paragraphs>241</Paragraphs>
  <Slides>27</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Calibri</vt:lpstr>
      <vt:lpstr>Calibri Light</vt:lpstr>
      <vt:lpstr>Courier New</vt:lpstr>
      <vt:lpstr>HP Simplified</vt:lpstr>
      <vt:lpstr>Product Sans</vt:lpstr>
      <vt:lpstr>Segoe UI Light</vt:lpstr>
      <vt:lpstr>Office Theme</vt:lpstr>
      <vt:lpstr>1_Office Theme</vt:lpstr>
      <vt:lpstr>2_Office Theme</vt:lpstr>
      <vt:lpstr>PowerPoint Presentation</vt:lpstr>
      <vt:lpstr>Supervised vs. Unsupervised</vt:lpstr>
      <vt:lpstr>Machine Learning Berdasarkan Campur Tangan Manusia</vt:lpstr>
      <vt:lpstr>Supervised Learning</vt:lpstr>
      <vt:lpstr>Apa itu Supervised Learning ?</vt:lpstr>
      <vt:lpstr>PowerPoint Presentation</vt:lpstr>
      <vt:lpstr>Apa itu Supervised Learning ?</vt:lpstr>
      <vt:lpstr>Apa itu Supervised Learning ?</vt:lpstr>
      <vt:lpstr>Apa itu Supervised Learning ?</vt:lpstr>
      <vt:lpstr>Apa itu Supervised Learning ?</vt:lpstr>
      <vt:lpstr>Supervised Learning</vt:lpstr>
      <vt:lpstr>Tipe Supervised Learning</vt:lpstr>
      <vt:lpstr>Tipe Supervised Learning</vt:lpstr>
      <vt:lpstr>Apa itu Klasifikasi ?</vt:lpstr>
      <vt:lpstr>Apa itu Regresi ?</vt:lpstr>
      <vt:lpstr>Algoritma Supervised Learning</vt:lpstr>
      <vt:lpstr>Unsupervised Learning</vt:lpstr>
      <vt:lpstr>Apa itu Unsupervised Learning ?</vt:lpstr>
      <vt:lpstr>PowerPoint Presentation</vt:lpstr>
      <vt:lpstr>Apa itu Unsupervised Learning ?</vt:lpstr>
      <vt:lpstr>Apa itu Unsupervised Learning ?</vt:lpstr>
      <vt:lpstr>Unsupervised Learning</vt:lpstr>
      <vt:lpstr>Teknik Unsupervised Learning</vt:lpstr>
      <vt:lpstr>Apa itu Clustering ?</vt:lpstr>
      <vt:lpstr>Apa itu Clustering ?</vt:lpstr>
      <vt:lpstr>Supervised vs Unsupervised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Septia Rani ST., M.Cs</cp:lastModifiedBy>
  <cp:revision>149</cp:revision>
  <dcterms:created xsi:type="dcterms:W3CDTF">2019-04-17T03:34:48Z</dcterms:created>
  <dcterms:modified xsi:type="dcterms:W3CDTF">2019-07-17T01:12:15Z</dcterms:modified>
</cp:coreProperties>
</file>